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73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1" r:id="rId13"/>
    <p:sldId id="300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274" r:id="rId23"/>
    <p:sldId id="310" r:id="rId24"/>
    <p:sldId id="311" r:id="rId25"/>
    <p:sldId id="312" r:id="rId26"/>
    <p:sldId id="314" r:id="rId27"/>
    <p:sldId id="315" r:id="rId28"/>
    <p:sldId id="316" r:id="rId29"/>
    <p:sldId id="317" r:id="rId30"/>
    <p:sldId id="318" r:id="rId31"/>
    <p:sldId id="275" r:id="rId32"/>
    <p:sldId id="319" r:id="rId33"/>
    <p:sldId id="287" r:id="rId34"/>
    <p:sldId id="276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286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fak.ru/sem-chudes-sveta/?ysclid=l5wju1ttz5407964778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95321" y="440593"/>
            <a:ext cx="8363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Федеральное 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государственное бюджетное образовательное учреждение высшего образования </a:t>
            </a: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Приморская государственная сельскохозяйственная академия»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64589" y="1916832"/>
            <a:ext cx="66247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с профессией – инженер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96952"/>
            <a:ext cx="4285279" cy="3775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www.syl.ru/misc/i/ai/301507/1677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19" y="1484784"/>
            <a:ext cx="3605790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6678" y="4941168"/>
            <a:ext cx="42484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отландский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математик, изобретатель логарифмов. Создал деревянную машину для выполнения простейших вычислений в 1617г.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25093" y="530677"/>
            <a:ext cx="22516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Джон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Непер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(1550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- 1617)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02547" y="602761"/>
            <a:ext cx="29603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Галилео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Галилей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(1564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1642)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172" name="Picture 4" descr="https://topuch.ru/celeyu-opredelyaetsya-izuchenie-filosofskoj-i-nauchnoj-kartin/488287_html_5d661b516f6e9d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10" y="1507306"/>
            <a:ext cx="3429853" cy="3641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572000" y="5057889"/>
            <a:ext cx="42484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Итальянский физик, механик, астроном, философ, математик, оказавший значительное влияние на науку своего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1811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32139" y="5445224"/>
            <a:ext cx="76457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Английский естествоиспытатель и изобретатель. Член Лондонского королевского общества. Гука смело можно назвать одним из отцов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физики. Изобрел микроскоп.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11123" y="603075"/>
            <a:ext cx="4128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Роберт Гук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(1635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1703)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AutoShape 2" descr="https://s3.amazonaws.com/s3.timetoast.com/public/uploads/photo/1734428/image/6b6a1fc7091cb59cec95beb42ea6b4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6" name="Picture 4" descr="https://fsd.kopilkaurokov.ru/up/html/2020/02/29/k_5e5a58dbaeb5c/541505_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3437" r="5239" b="7264"/>
          <a:stretch/>
        </p:blipFill>
        <p:spPr bwMode="auto">
          <a:xfrm>
            <a:off x="1151619" y="1364571"/>
            <a:ext cx="6840761" cy="392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14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98956" y="5078834"/>
            <a:ext cx="76457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Немецкий физик. Окончил Берлинский университет.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Изобрел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новую аппаратуру для регистрации и получения электромагнитных волн.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11123" y="603075"/>
            <a:ext cx="4172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Генрих Герц (1857-1894) </a:t>
            </a:r>
          </a:p>
        </p:txBody>
      </p:sp>
      <p:sp>
        <p:nvSpPr>
          <p:cNvPr id="3" name="AutoShape 2" descr="https://s3.amazonaws.com/s3.timetoast.com/public/uploads/photo/1734428/image/6b6a1fc7091cb59cec95beb42ea6b4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https://cloud.prezentacii.org/18/12/108360/images/screen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7" t="39668" r="7471" b="4224"/>
          <a:stretch/>
        </p:blipFill>
        <p:spPr bwMode="auto">
          <a:xfrm>
            <a:off x="1149451" y="1340768"/>
            <a:ext cx="7047185" cy="35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9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4149080"/>
            <a:ext cx="76457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Физик-теоретик, один из основателей современной теоретической физики, лауреат Нобелевской премии по физике 1921 года, общественный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деятель-гуманист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Его можно считать одним из изобретателей магнитодинамического насоса для перекачки жидких металлов, холодильных машин, гигроскопических компасов, автоматической фотокамеры, электрометров, слухового аппарата и т.п.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15039" y="404664"/>
            <a:ext cx="5316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Альберт Эйнштейн (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1879-1955)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AutoShape 2" descr="https://s3.amazonaws.com/s3.timetoast.com/public/uploads/photo/1734428/image/6b6a1fc7091cb59cec95beb42ea6b4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0" name="Picture 4" descr="https://pauldingcountyareafoundation.net/wp-content/uploads/2019/07/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998341"/>
            <a:ext cx="7840844" cy="290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79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96782" y="465138"/>
            <a:ext cx="762324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Функции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инженера</a:t>
            </a:r>
          </a:p>
          <a:p>
            <a:endParaRPr lang="ru-RU" sz="28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Основные функции инженера достаточно жестко разграничены и закреплены за определенными специальностями.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Функция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анализа и технического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прогнозирования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Исследовательская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функция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Конструкторская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функция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Функция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проектирования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Технологическая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функция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Функция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регулирования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производства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Функция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эксплуатации и ремонта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оборудования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Функция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системного проектирования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AutoShape 2" descr="https://s3.amazonaws.com/s3.timetoast.com/public/uploads/photo/1734428/image/6b6a1fc7091cb59cec95beb42ea6b4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40982" y="1982740"/>
            <a:ext cx="425128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Профессиональная инженерная ассоциация возникла в Англии в 1771 г. и получила название “Общество гражданских инженеров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AutoShape 2" descr="https://s3.amazonaws.com/s3.timetoast.com/public/uploads/photo/1734428/image/6b6a1fc7091cb59cec95beb42ea6b4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bidspirit-images.global.ssl.fastly.net/wednesday/cloned-images/113559/1/a_ignore_q_80_w_1000_c_limit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1703" r="7418" b="5644"/>
          <a:stretch/>
        </p:blipFill>
        <p:spPr bwMode="auto">
          <a:xfrm>
            <a:off x="5004048" y="1052736"/>
            <a:ext cx="3312368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31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7975" y="465138"/>
            <a:ext cx="815245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Джордж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Стефенсон</a:t>
            </a:r>
          </a:p>
          <a:p>
            <a:pPr marL="342900" indent="-342900" algn="ctr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известнейший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Англии изобретатель паровоза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основал в 1847 г. новый институт инженеров-механиков</a:t>
            </a:r>
          </a:p>
        </p:txBody>
      </p:sp>
      <p:sp>
        <p:nvSpPr>
          <p:cNvPr id="3" name="AutoShape 2" descr="https://s3.amazonaws.com/s3.timetoast.com/public/uploads/photo/1734428/image/6b6a1fc7091cb59cec95beb42ea6b4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numismarket.ru/wa-data/public/shop/products/05/53/15305/images/40778/40778.750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79422"/>
            <a:ext cx="6075040" cy="444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45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50409" y="760213"/>
            <a:ext cx="3590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Ареф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Перечерский </a:t>
            </a:r>
          </a:p>
        </p:txBody>
      </p:sp>
      <p:sp>
        <p:nvSpPr>
          <p:cNvPr id="3" name="AutoShape 2" descr="https://s3.amazonaws.com/s3.timetoast.com/public/uploads/photo/1734428/image/6b6a1fc7091cb59cec95beb42ea6b4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https://azbyka.ru/days/storage/images/icons-of-saints/4945/p1b0568u3ec61efd28n1lip16tq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7022"/>
            <a:ext cx="3404404" cy="425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ruxpert.ru/images/f/fd/%D0%9F%D1%91%D1%82%D1%80_%D0%9C%D0%B8%D0%BB%D0%BE%D0%BD%D0%B5%D0%B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27021"/>
            <a:ext cx="3312368" cy="429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720815" y="772914"/>
            <a:ext cx="3590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Петр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Милонег </a:t>
            </a:r>
          </a:p>
        </p:txBody>
      </p:sp>
    </p:spTree>
    <p:extLst>
      <p:ext uri="{BB962C8B-B14F-4D97-AF65-F5344CB8AC3E}">
        <p14:creationId xmlns:p14="http://schemas.microsoft.com/office/powerpoint/2010/main" val="231451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s3.amazonaws.com/s3.timetoast.com/public/uploads/photo/1734428/image/6b6a1fc7091cb59cec95beb42ea6b4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3"/>
          <a:stretch>
            <a:fillRect/>
          </a:stretch>
        </p:blipFill>
        <p:spPr>
          <a:xfrm>
            <a:off x="917575" y="289371"/>
            <a:ext cx="7686873" cy="6257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05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s3.amazonaws.com/s3.timetoast.com/public/uploads/photo/1734428/image/6b6a1fc7091cb59cec95beb42ea6b4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935510" y="465138"/>
            <a:ext cx="7542857" cy="5996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751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764704"/>
            <a:ext cx="67687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4000" b="1" baseline="-25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занятия</a:t>
            </a:r>
          </a:p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</a:t>
            </a:r>
            <a:r>
              <a:rPr lang="ru-RU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Зарождение инженерной деятельности, ее сущность и функции</a:t>
            </a:r>
          </a:p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</a:t>
            </a:r>
            <a:r>
              <a:rPr lang="ru-RU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Развитие инженерной деятельности, профессии инженера</a:t>
            </a:r>
          </a:p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профессионального образования</a:t>
            </a:r>
          </a:p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Особенности становления и развития инженерной деятельности и профессии инженера в России</a:t>
            </a:r>
          </a:p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1.4. Вклад отечественных ученых в развитие инженерных наук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293096"/>
            <a:ext cx="1584176" cy="2400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s3.amazonaws.com/s3.timetoast.com/public/uploads/photo/1734428/image/6b6a1fc7091cb59cec95beb42ea6b4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2051720" y="465138"/>
            <a:ext cx="4536504" cy="5844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919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s3.amazonaws.com/s3.timetoast.com/public/uploads/photo/1734428/image/6b6a1fc7091cb59cec95beb42ea6b4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971600" y="491165"/>
            <a:ext cx="7272808" cy="5878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622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Василий IV Иванович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Шуйский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(1552-1612)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i.pinimg.com/originals/fa/e8/e6/fae8e6d2a0fcc7441eb9c018505660e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r="14715"/>
          <a:stretch/>
        </p:blipFill>
        <p:spPr bwMode="auto">
          <a:xfrm>
            <a:off x="1619672" y="1405285"/>
            <a:ext cx="6192688" cy="4183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2852" y="5592302"/>
            <a:ext cx="7623948" cy="71051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русский царь c 1606 по 1610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год. При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Василии Шуйском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было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положено начало некоторому теоретическому образованию русских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инженеров.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s3.amazonaws.com/s3.timetoast.com/public/uploads/photo/1734428/image/6b6a1fc7091cb59cec95beb42ea6b4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ttps://xn----7sbgawjhgdeqs4b9b5a8f6b.xn--p1ai/upload/iblock/22f/psdeobzbf7ktzt6vsbjaxg771d7269e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50243"/>
            <a:ext cx="3796903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40511" y="1556792"/>
            <a:ext cx="390398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1724 г. Петр I приступил к формированию инженерного полка, в котором инженеры были разделены на два разряда: полевых и гарнизонных.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s3.amazonaws.com/s3.timetoast.com/public/uploads/photo/1734428/image/6b6a1fc7091cb59cec95beb42ea6b4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872611" y="958156"/>
            <a:ext cx="390398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При Екатерине II промышленная политика постепенно проникается духом предпринимательской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свободы. За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годы царствования Екатерины II число фабрик и заводов увеличилось более чем вдвое.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s://avatars.mds.yandex.net/get-zen_doc/3636601/pub_5ed5eaaacb1d696500c07ce8_5ed5eb1e91f1bc3a1082b41b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/>
          <a:stretch/>
        </p:blipFill>
        <p:spPr bwMode="auto">
          <a:xfrm>
            <a:off x="1168103" y="958156"/>
            <a:ext cx="3672408" cy="4736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86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s3.amazonaws.com/s3.timetoast.com/public/uploads/photo/1734428/image/6b6a1fc7091cb59cec95beb42ea6b4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9888" y="1988840"/>
            <a:ext cx="78770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Вклад отечественных ученых в развитие инженерных наук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55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«Устав ратных, пушечных и других дел, касающихся воинской науки»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32040" y="2060848"/>
            <a:ext cx="2952328" cy="341943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содержит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много ученых сведений по технике.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Автором книги - выдающийся деятель русской техники XVII века Онисим Михайлов.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книге изложение технических вопросов основано на данных математики.</a:t>
            </a:r>
          </a:p>
        </p:txBody>
      </p:sp>
      <p:pic>
        <p:nvPicPr>
          <p:cNvPr id="2050" name="Picture 2" descr="https://maxbooks.ru/images/gu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3606396" cy="5324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Леонард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Эйлер (1707-1773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32041" y="1722534"/>
            <a:ext cx="3384375" cy="39234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Богатое наследие оставил после себя знаменитый ученый Леонард Эйлер - 865 трудов (многое посвящено механике: 1727 г. - «Механика»; 1760 г. - «О движении твердого тела»).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Эйлер занимался изучением трения, в течение многих лет продолжал исследования трения в машинах и механизмах.</a:t>
            </a:r>
          </a:p>
        </p:txBody>
      </p:sp>
      <p:pic>
        <p:nvPicPr>
          <p:cNvPr id="3074" name="Picture 2" descr="https://miro.medium.com/max/1400/1*CKj-oWCepFkWP2aY2umQLQ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3865729" cy="4568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5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Ломоносов Михаил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Васильевич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(1711-1765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449721"/>
            <a:ext cx="4023548" cy="453650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Изобрел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ряд специальных устройств и приборов: машины для испытания материалов на твердость, инструмент «для раздавливания и сжимания тел», с помощью которых он исследовал прочность различных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материалов.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Ломоносов оставил ряд интереснейших исследований часовых механизмов, высказал мысль об использовании в часах хрусталя и стекла для уменьшения трения. 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ыступал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только как теоретик, но и как конструктор.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b="8457"/>
          <a:stretch/>
        </p:blipFill>
        <p:spPr>
          <a:xfrm>
            <a:off x="971600" y="1449721"/>
            <a:ext cx="3423920" cy="4410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616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Иван Петрович Кулибин (1735-1818)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99004" y="1449721"/>
            <a:ext cx="4896544" cy="453650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Выдающийся механик был самоучкой. Он изобрел множество механизмов, среди которых был и семафорный телеграф, и шарнирные протезы, которые он называл «механические ноги», и речное судно с «водо-действующим» двигателем.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Кулибин проектировал чудо-мосты и мастерил механические диковинки.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Эрмитаже в Санкт-Петербурге хранятся уникальные карманные часы Кулибина, сделанные в виде яйца. Внутри часов есть музыкальный автомат с подвижными фигурками, воспроизводящий несколько мелодий.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s://i6.otzovik.com/2018/10/04/7048667/img/8771011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264" y="1417638"/>
            <a:ext cx="3424740" cy="456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56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6338402" cy="9951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4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Зарождение инженерной деятельности, </a:t>
            </a:r>
            <a:endParaRPr lang="ru-RU" sz="4000" b="1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spcAft>
                <a:spcPts val="0"/>
              </a:spcAft>
            </a:pPr>
            <a:r>
              <a:rPr lang="ru-RU" sz="4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ее </a:t>
            </a:r>
            <a:r>
              <a:rPr lang="ru-RU" sz="4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сущность и функции</a:t>
            </a:r>
          </a:p>
        </p:txBody>
      </p:sp>
      <p:pic>
        <p:nvPicPr>
          <p:cNvPr id="1028" name="Picture 4" descr="https://avatars.mds.yandex.net/get-zen_doc/5233346/pub_61631aab431ec77d8b469006_61631ca021f30c47ee81686a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3370"/>
            <a:ext cx="4032448" cy="4427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7811" y="1412776"/>
            <a:ext cx="5384042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endParaRPr lang="ru-RU" sz="2800" b="1" baseline="-25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87757" y="1478736"/>
            <a:ext cx="3816424" cy="466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1. Пирамида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Хеопса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(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2600 лет до н. э.)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2. Висячие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сады Семирамиды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(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605 г. до н. э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.)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3. Статуя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Зевса в Олимпии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(435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г. до н. э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.)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4. Храм Артемиды в Эфесе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(560 г. до н. э.)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5. Мавзолей в Галикарнасе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(351 г. до н. э.)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6. Колосс Родосский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(280 г. до н. э.)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7. Александрийский маяк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(3 век до н. э.)</a:t>
            </a:r>
            <a:endParaRPr lang="ru-RU" sz="200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34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1115616" y="404664"/>
            <a:ext cx="7560840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1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220" y="472877"/>
            <a:ext cx="3528392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Семён Кириллович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Котельников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(1723-1806)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53886" y="404664"/>
            <a:ext cx="35283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Семен Емельянович </a:t>
            </a:r>
            <a:r>
              <a:rPr lang="ru-RU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Гурьев </a:t>
            </a:r>
          </a:p>
          <a:p>
            <a:r>
              <a:rPr lang="ru-RU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(1766-1813)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tse4.mm.bing.net/th?id=OIP.o3UlG7KB5yWk8cePW7djPwAA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64" y="1615877"/>
            <a:ext cx="3423104" cy="4261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r.mt.ru/r22/photo1847/20136188434-0/jpg/bp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10361" r="9694" b="2833"/>
          <a:stretch/>
        </p:blipFill>
        <p:spPr bwMode="auto">
          <a:xfrm>
            <a:off x="4681878" y="1615877"/>
            <a:ext cx="3672408" cy="4333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86557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Михаил Васильевич Остроградский (1801-1862)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49294" y="1520788"/>
            <a:ext cx="3994578" cy="43924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Принцип Остроградского-Гамильтона - жемчужина теоретической механики. Все механические системы подчиняются этому принципу.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Руководствуясь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им, можно в математических уравнениях отобразить механические процессы.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11567" t="3210" r="13172" b="8499"/>
          <a:stretch/>
        </p:blipFill>
        <p:spPr>
          <a:xfrm>
            <a:off x="899592" y="1340768"/>
            <a:ext cx="3638270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517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Пафнутий Львович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Чебышёв (1821-1894)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5373216"/>
            <a:ext cx="7200800" cy="127962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Спроектировал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 построил большинство мостов железной дороги между Петербургом и Москвой, прокладка которой началась в 1843 г. В 1881 году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изобрел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автомат для вычислений.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067371"/>
            <a:ext cx="6462981" cy="4305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Николай Павлович Петров (1836-1920)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4008" y="1484784"/>
            <a:ext cx="3676302" cy="32403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Опубликовал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1883 г. в «Инженерном журнале» работу о трении в машинах. Большое внимание ученый уделил проблеме смазывания трущихся поверхностей. Он доказал, что правильно смазанные твердые поверхности не приходят в соприкосновение: их разделяет жидкая пленка. Груд Петрова «Трение в машинах» положил начало классической гидродинамической теории трения.</a:t>
            </a:r>
            <a:endParaRPr lang="ru-RU" sz="2400" dirty="0"/>
          </a:p>
        </p:txBody>
      </p:sp>
      <p:pic>
        <p:nvPicPr>
          <p:cNvPr id="6148" name="Picture 4" descr="https://wiki.tpu.ru/images/7/78/45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3528392" cy="4816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Софья Васильевна Ковалевская (1850-1891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75307" y="2276872"/>
            <a:ext cx="3676302" cy="32403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области механики особенно велик ее вклад в теорию гироскопов: в 1888 г. она опубликовала «Задачу о вращении твердого тела вокруг неподвижной точки», в которой указала на новый случай гироскопа. </a:t>
            </a:r>
            <a:endParaRPr lang="ru-RU" sz="2400" dirty="0"/>
          </a:p>
        </p:txBody>
      </p:sp>
      <p:pic>
        <p:nvPicPr>
          <p:cNvPr id="7170" name="Picture 2" descr="https://xn--h1aagokeh.xn--p1ai/uploads/0/2021/01/06/RNrkeBp1.jpg_lar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"/>
          <a:stretch/>
        </p:blipFill>
        <p:spPr bwMode="auto">
          <a:xfrm>
            <a:off x="971600" y="1268760"/>
            <a:ext cx="3600400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14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Иван Августович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Тиме (1838-1920)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59369" y="2132856"/>
            <a:ext cx="3676302" cy="32403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Опубликовавший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1870 году труд «Сопротивление металлов и дерева резанию». Русский ученый дал научно обоснованные таблицы резания и формулы, которые перешли затем во все руководства по металлообработке. </a:t>
            </a:r>
            <a:endParaRPr lang="ru-RU" sz="2400" dirty="0"/>
          </a:p>
        </p:txBody>
      </p:sp>
      <p:pic>
        <p:nvPicPr>
          <p:cNvPr id="8194" name="Picture 2" descr="https://upload.wikimedia.org/wikipedia/commons/2/25/Ivan_Avgustovich_Time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3514725" cy="47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03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220" y="472877"/>
            <a:ext cx="3528392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Алексей Николаевич Крылов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1863-1945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53886" y="404664"/>
            <a:ext cx="35283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Николай Егорович Жуковский</a:t>
            </a:r>
          </a:p>
          <a:p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(1847-1921)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s://static.tildacdn.com/tild3766-3865-4766-b663-626366363662/__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3696345" cy="4626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22323" t="2288" r="22272" b="10111"/>
          <a:stretch/>
        </p:blipFill>
        <p:spPr bwMode="auto">
          <a:xfrm>
            <a:off x="4826590" y="1916832"/>
            <a:ext cx="3455688" cy="4482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906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38691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Василий Прохорович Горячкин (1868-1935)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59369" y="1484784"/>
            <a:ext cx="3676302" cy="32403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его именем связано рождение науки о сельскохозяйственных машинах. Возраст плуга исчисляется многими тысячами лет, но и в конце XIX в. это важнейшее сельскохозяйственное орудие конструировали, основываясь только на одном опыте, не вводя теоретических расчетов. Так же обстояло дело и с машинами, появившимися позднее, - жатками, сеялками, молотилками.</a:t>
            </a:r>
            <a:endParaRPr lang="ru-RU" sz="2400" dirty="0"/>
          </a:p>
        </p:txBody>
      </p:sp>
      <p:pic>
        <p:nvPicPr>
          <p:cNvPr id="10242" name="Picture 2" descr="https://upload.wikimedia.org/wikipedia/ru/0/01/%D0%93%D0%BE%D1%80%D1%8F%D1%87%D0%BA%D0%B8%D0%BD_%D0%92_%D0%9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70" y="1302261"/>
            <a:ext cx="3586499" cy="4901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54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38691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Борис Евгеньевич Патон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(1870-1953)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45473" y="2060848"/>
            <a:ext cx="3676302" cy="32403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Одной из первых задач, поставленных и решенных электросварочной лабораторией, созданной им, было определение надежности и прочности сварных соединений железных конструкций.</a:t>
            </a:r>
            <a:endParaRPr lang="ru-RU" sz="2400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7272" r="9106" b="10286"/>
          <a:stretch/>
        </p:blipFill>
        <p:spPr>
          <a:xfrm>
            <a:off x="971600" y="1340768"/>
            <a:ext cx="3384375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76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28636"/>
            <a:ext cx="4678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Доинженерная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</p:txBody>
      </p:sp>
      <p:pic>
        <p:nvPicPr>
          <p:cNvPr id="2050" name="Picture 2" descr="https://avatars.mds.yandex.net/get-zen_doc/245342/pub_5c67e54d545ec900ae68fa34_5c67ebdee4bead00af905cde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684" y="1246774"/>
            <a:ext cx="5045624" cy="3706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113504"/>
            <a:ext cx="3204356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baseline="-25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«Апофеозом </a:t>
            </a:r>
          </a:p>
          <a:p>
            <a:pPr algn="ctr"/>
            <a:r>
              <a:rPr lang="ru-RU" sz="4000" b="1" baseline="-25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инженерной </a:t>
            </a:r>
            <a:r>
              <a:rPr lang="ru-RU" sz="4000" b="1" baseline="-2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 </a:t>
            </a:r>
            <a:endParaRPr lang="ru-RU" sz="4000" b="1" baseline="-25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baseline="-25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каменного </a:t>
            </a:r>
            <a:r>
              <a:rPr lang="ru-RU" sz="4000" b="1" baseline="-2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века </a:t>
            </a:r>
            <a:endParaRPr lang="ru-RU" sz="4000" b="1" baseline="-25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baseline="-25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 лук»</a:t>
            </a:r>
            <a:endParaRPr lang="ru-RU" sz="4000" b="1" baseline="-25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4953447"/>
            <a:ext cx="7560840" cy="140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baseline="-2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неолита достоянием человечества сделались новые приемы обработки материалов - пиление, шлифование, сверление, появились составные орудия, был приручен огонь. </a:t>
            </a:r>
          </a:p>
        </p:txBody>
      </p:sp>
    </p:spTree>
    <p:extLst>
      <p:ext uri="{BB962C8B-B14F-4D97-AF65-F5344CB8AC3E}">
        <p14:creationId xmlns:p14="http://schemas.microsoft.com/office/powerpoint/2010/main" val="353374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Владимир Григорьевич Шухов (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1853-1939)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2725" t="198" r="2725" b="9485"/>
          <a:stretch/>
        </p:blipFill>
        <p:spPr>
          <a:xfrm>
            <a:off x="860536" y="1700808"/>
            <a:ext cx="7690645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728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3312368" cy="12241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Сергей Павлович Королёв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(1907-1966)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1491" t="1468" r="1806" b="8985"/>
          <a:stretch/>
        </p:blipFill>
        <p:spPr>
          <a:xfrm>
            <a:off x="1007604" y="1700808"/>
            <a:ext cx="7416824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188640"/>
            <a:ext cx="331236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Борис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Евсеевич Черток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(1912-2011)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02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38691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Никитин Николай Васильевич (1907—1973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4008" y="2564904"/>
            <a:ext cx="3676302" cy="18722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1930 году с отличием окончил архитектурное отделение строительного факультета Томского технологического института.</a:t>
            </a:r>
            <a:endParaRPr lang="ru-RU" sz="2400" dirty="0"/>
          </a:p>
        </p:txBody>
      </p:sp>
      <p:pic>
        <p:nvPicPr>
          <p:cNvPr id="11266" name="Picture 2" descr="https://static1-repo.aif.ru/1/d1/975048/3a4ff3ee75eced81f62590f8c3014b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46" y="1340768"/>
            <a:ext cx="3552329" cy="4973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4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1187624" y="332656"/>
            <a:ext cx="7200800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62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124744"/>
            <a:ext cx="7056784" cy="4929411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 России всегда будут строиться дороги, дома, электростанции, трубопроводы, и машина. Это потребует большого количества инженерно-технических работников.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Заводы уже сейчас возрождаются. Они переходят в частную собственность, новые владельцы модернизируют оборудование. Нужны будут новые инженеры.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Россия является одним из лидеров производства оружия в мире. В оборонной промышленности всегда будут нужны инженеры.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В России приступили к изучению и освоению нанотехнологий. На этот проект выделены огромные деньги. Значит, нужны будут инженеры, технические специалисты.</a:t>
            </a:r>
          </a:p>
          <a:p>
            <a:pPr marL="0" indent="0"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Давайте обсудим тему сегодняшнего занятия?</a:t>
            </a:r>
          </a:p>
          <a:p>
            <a:pPr marL="0" indent="0" algn="just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212167"/>
            <a:ext cx="4197367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Прединженерный период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2113915" cy="3218815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3308893" y="1571213"/>
            <a:ext cx="2595880" cy="32188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95551" y="4790028"/>
            <a:ext cx="22172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Великий Юя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(ок.2300 г. до н.э.)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87891" y="4415567"/>
            <a:ext cx="22813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Имхотеп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(ок.2700 г. до н.э.)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418" y="1924606"/>
            <a:ext cx="2420605" cy="32398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628187" y="5148801"/>
            <a:ext cx="13630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Фидий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(V до н.э.).</a:t>
            </a:r>
          </a:p>
        </p:txBody>
      </p:sp>
    </p:spTree>
    <p:extLst>
      <p:ext uri="{BB962C8B-B14F-4D97-AF65-F5344CB8AC3E}">
        <p14:creationId xmlns:p14="http://schemas.microsoft.com/office/powerpoint/2010/main" val="208917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212167"/>
            <a:ext cx="4197367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Прединженерный период </a:t>
            </a:r>
          </a:p>
        </p:txBody>
      </p:sp>
      <p:pic>
        <p:nvPicPr>
          <p:cNvPr id="3074" name="Picture 2" descr="https://avatars.mds.yandex.net/get-zen_doc/62191/pub_5c380ed0b4150800aa72977b_5c381063e5e73b00aad0be6b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6336704" cy="4224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http://s1.fotokto.ru/photo/full/46/4693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72746"/>
            <a:ext cx="3321681" cy="2208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59632" y="5475491"/>
            <a:ext cx="38343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Памятник античной архитектуры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Парфенон</a:t>
            </a:r>
          </a:p>
        </p:txBody>
      </p:sp>
    </p:spTree>
    <p:extLst>
      <p:ext uri="{BB962C8B-B14F-4D97-AF65-F5344CB8AC3E}">
        <p14:creationId xmlns:p14="http://schemas.microsoft.com/office/powerpoint/2010/main" val="1798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212167"/>
            <a:ext cx="4197367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Прединженерный период </a:t>
            </a:r>
          </a:p>
        </p:txBody>
      </p:sp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908720"/>
            <a:ext cx="74888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ледует </a:t>
            </a:r>
            <a:r>
              <a:rPr lang="ru-RU" sz="32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заметить:</a:t>
            </a:r>
          </a:p>
          <a:p>
            <a:pPr algn="just">
              <a:lnSpc>
                <a:spcPct val="150000"/>
              </a:lnSpc>
            </a:pPr>
            <a:r>
              <a:rPr lang="ru-RU" sz="32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функции инженерного труда не сводятся к двум названным выше, они гораздо шире;</a:t>
            </a:r>
          </a:p>
          <a:p>
            <a:pPr algn="just">
              <a:lnSpc>
                <a:spcPct val="150000"/>
              </a:lnSpc>
            </a:pPr>
            <a:r>
              <a:rPr lang="ru-RU" sz="32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деятельность первых инженеров опиралась главным образом на практические, опытные знания, а также на весьма примитивные технические средства; универсальным и малоэффективным технологическим приемом было массовое применение рабского труда;</a:t>
            </a:r>
          </a:p>
          <a:p>
            <a:pPr algn="just">
              <a:lnSpc>
                <a:spcPct val="150000"/>
              </a:lnSpc>
            </a:pPr>
            <a:r>
              <a:rPr lang="ru-RU" sz="32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умственный труд, отпочковавшись от физического, долгое время оставался нерасчленённым.</a:t>
            </a:r>
          </a:p>
        </p:txBody>
      </p:sp>
    </p:spTree>
    <p:extLst>
      <p:ext uri="{BB962C8B-B14F-4D97-AF65-F5344CB8AC3E}">
        <p14:creationId xmlns:p14="http://schemas.microsoft.com/office/powerpoint/2010/main" val="175966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60337"/>
            <a:ext cx="7272808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</a:t>
            </a:r>
            <a:r>
              <a:rPr lang="ru-RU" sz="4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способствовавшие </a:t>
            </a:r>
            <a:endParaRPr lang="ru-RU" sz="4000" b="1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вызреванию </a:t>
            </a:r>
            <a:r>
              <a:rPr lang="ru-RU" sz="4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инженерного </a:t>
            </a:r>
            <a:r>
              <a:rPr lang="ru-RU" sz="4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endParaRPr lang="ru-RU" sz="40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9095" y="1412776"/>
            <a:ext cx="7488832" cy="348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b="1" baseline="-2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Технологическая революция</a:t>
            </a:r>
          </a:p>
          <a:p>
            <a:pPr algn="just">
              <a:lnSpc>
                <a:spcPct val="150000"/>
              </a:lnSpc>
            </a:pPr>
            <a:r>
              <a:rPr lang="ru-RU" sz="32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Развитие общественно-экономических </a:t>
            </a:r>
            <a:r>
              <a:rPr lang="ru-RU" sz="3200" b="1" baseline="-2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</a:t>
            </a:r>
            <a:endParaRPr lang="ru-RU" sz="3200" b="1" baseline="-2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2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Переворот в мировоззрении, становление </a:t>
            </a:r>
            <a:r>
              <a:rPr lang="ru-RU" sz="3200" b="1" baseline="-2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endParaRPr lang="ru-RU" sz="3200" b="1" baseline="-2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2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Перемены в </a:t>
            </a:r>
            <a:r>
              <a:rPr lang="ru-RU" sz="3200" b="1" baseline="-2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науке</a:t>
            </a:r>
            <a:endParaRPr lang="ru-RU" sz="3200" b="1" baseline="-2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2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Создание средств инженерного </a:t>
            </a:r>
            <a:r>
              <a:rPr lang="ru-RU" sz="3200" b="1" baseline="-2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</a:p>
          <a:p>
            <a:pPr algn="just">
              <a:lnSpc>
                <a:spcPct val="150000"/>
              </a:lnSpc>
            </a:pPr>
            <a:endParaRPr lang="ru-RU" sz="3200" b="1" baseline="-2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endParaRPr lang="ru-RU" sz="3200" b="1" baseline="-2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41376" b="12427"/>
          <a:stretch/>
        </p:blipFill>
        <p:spPr>
          <a:xfrm>
            <a:off x="5508104" y="3068960"/>
            <a:ext cx="3240360" cy="2924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927171" y="5805264"/>
            <a:ext cx="26428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Чертеж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летательного аппарата</a:t>
            </a:r>
          </a:p>
        </p:txBody>
      </p:sp>
    </p:spTree>
    <p:extLst>
      <p:ext uri="{BB962C8B-B14F-4D97-AF65-F5344CB8AC3E}">
        <p14:creationId xmlns:p14="http://schemas.microsoft.com/office/powerpoint/2010/main" val="59689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regnum.ru/uploads/pictures/news/2018/01/17/regnum_picture_1516217008_norm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69338" y="262177"/>
            <a:ext cx="748883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изобретений, как реальных, так и приписываемых Леонардо:</a:t>
            </a:r>
          </a:p>
          <a:p>
            <a:pPr algn="just">
              <a:lnSpc>
                <a:spcPct val="150000"/>
              </a:lnSpc>
            </a:pPr>
            <a:endParaRPr lang="ru-RU" sz="3200" b="1" baseline="-25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200" b="1" baseline="-2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Парашют</a:t>
            </a:r>
            <a:endParaRPr lang="ru-RU" sz="3200" b="1" baseline="-2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2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Легкие переносные мосты для армии</a:t>
            </a:r>
          </a:p>
          <a:p>
            <a:pPr algn="just">
              <a:lnSpc>
                <a:spcPct val="150000"/>
              </a:lnSpc>
            </a:pPr>
            <a:r>
              <a:rPr lang="ru-RU" sz="32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baseline="-2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рожектор</a:t>
            </a:r>
            <a:endParaRPr lang="ru-RU" sz="3200" b="1" baseline="-2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200" b="1" baseline="-2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</a:t>
            </a:r>
            <a:endParaRPr lang="ru-RU" sz="3200" b="1" baseline="-2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200" b="1" baseline="-2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Танк</a:t>
            </a:r>
            <a:endParaRPr lang="ru-RU" sz="3200" b="1" baseline="-2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200" b="1" baseline="-2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 </a:t>
            </a:r>
            <a:r>
              <a:rPr lang="ru-RU" sz="32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линзовый телескоп</a:t>
            </a:r>
          </a:p>
          <a:p>
            <a:pPr algn="just">
              <a:lnSpc>
                <a:spcPct val="150000"/>
              </a:lnSpc>
            </a:pPr>
            <a:r>
              <a:rPr lang="ru-RU" sz="3200" b="1" baseline="-2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Подшипник качения</a:t>
            </a:r>
            <a:endParaRPr lang="ru-RU" sz="3200" b="1" baseline="-2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3200" b="1" baseline="-2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endParaRPr lang="ru-RU" sz="3200" b="1" baseline="-2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5816238"/>
            <a:ext cx="24836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Чертеж велосипеда</a:t>
            </a:r>
          </a:p>
        </p:txBody>
      </p:sp>
      <p:pic>
        <p:nvPicPr>
          <p:cNvPr id="4098" name="Picture 2" descr="https://mydiscoveries.ru/wp-content/uploads/2015/11/Leonardo_Folio_133v_Bicyc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52936"/>
            <a:ext cx="4384663" cy="2963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1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1382</Words>
  <Application>Microsoft Office PowerPoint</Application>
  <PresentationFormat>Экран (4:3)</PresentationFormat>
  <Paragraphs>144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Василий IV Иванович Шуйский  (1552-1612) </vt:lpstr>
      <vt:lpstr>Презентация PowerPoint</vt:lpstr>
      <vt:lpstr>Презентация PowerPoint</vt:lpstr>
      <vt:lpstr>Презентация PowerPoint</vt:lpstr>
      <vt:lpstr>«Устав ратных, пушечных и других дел, касающихся воинской науки» </vt:lpstr>
      <vt:lpstr>Леонард Эйлер (1707-1773)</vt:lpstr>
      <vt:lpstr>Ломоносов Михаил Васильевич  (1711-1765)</vt:lpstr>
      <vt:lpstr>Иван Петрович Кулибин (1735-1818)</vt:lpstr>
      <vt:lpstr>Презентация PowerPoint</vt:lpstr>
      <vt:lpstr>Семён Кириллович  Котельников (1723-1806)</vt:lpstr>
      <vt:lpstr>Михаил Васильевич Остроградский (1801-1862)</vt:lpstr>
      <vt:lpstr>Пафнутий Львович Чебышёв (1821-1894)</vt:lpstr>
      <vt:lpstr> Николай Павлович Петров (1836-1920) </vt:lpstr>
      <vt:lpstr> Софья Васильевна Ковалевская (1850-1891)</vt:lpstr>
      <vt:lpstr> Иван Августович Тиме (1838-1920)</vt:lpstr>
      <vt:lpstr>Алексей Николаевич Крылов  (1863-1945)</vt:lpstr>
      <vt:lpstr> Василий Прохорович Горячкин (1868-1935)</vt:lpstr>
      <vt:lpstr> Борис Евгеньевич Патон (1870-1953)</vt:lpstr>
      <vt:lpstr> Владимир Григорьевич Шухов (1853-1939)</vt:lpstr>
      <vt:lpstr> Сергей Павлович Королёв  (1907-1966)</vt:lpstr>
      <vt:lpstr> Никитин Николай Васильевич (1907—1973)</vt:lpstr>
      <vt:lpstr>Презентация PowerPoint</vt:lpstr>
      <vt:lpstr>Вывод: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Анна Редкокашина</cp:lastModifiedBy>
  <cp:revision>124</cp:revision>
  <dcterms:created xsi:type="dcterms:W3CDTF">2020-10-18T03:55:15Z</dcterms:created>
  <dcterms:modified xsi:type="dcterms:W3CDTF">2022-07-24T01:23:40Z</dcterms:modified>
</cp:coreProperties>
</file>