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sldIdLst>
    <p:sldId id="256" r:id="rId2"/>
    <p:sldId id="260" r:id="rId3"/>
    <p:sldId id="257" r:id="rId4"/>
    <p:sldId id="293" r:id="rId5"/>
    <p:sldId id="270" r:id="rId6"/>
    <p:sldId id="294" r:id="rId7"/>
    <p:sldId id="271" r:id="rId8"/>
    <p:sldId id="295" r:id="rId9"/>
    <p:sldId id="272" r:id="rId10"/>
    <p:sldId id="297" r:id="rId11"/>
    <p:sldId id="274" r:id="rId12"/>
    <p:sldId id="296" r:id="rId13"/>
    <p:sldId id="269" r:id="rId14"/>
    <p:sldId id="298" r:id="rId15"/>
    <p:sldId id="275" r:id="rId16"/>
    <p:sldId id="299" r:id="rId17"/>
    <p:sldId id="300" r:id="rId18"/>
    <p:sldId id="276" r:id="rId19"/>
    <p:sldId id="277" r:id="rId20"/>
    <p:sldId id="301" r:id="rId21"/>
    <p:sldId id="278" r:id="rId22"/>
    <p:sldId id="302" r:id="rId23"/>
    <p:sldId id="279" r:id="rId24"/>
    <p:sldId id="303" r:id="rId25"/>
    <p:sldId id="273" r:id="rId26"/>
    <p:sldId id="304" r:id="rId27"/>
    <p:sldId id="305" r:id="rId28"/>
    <p:sldId id="282" r:id="rId29"/>
    <p:sldId id="281" r:id="rId30"/>
    <p:sldId id="306" r:id="rId31"/>
    <p:sldId id="280" r:id="rId32"/>
    <p:sldId id="307" r:id="rId33"/>
    <p:sldId id="308" r:id="rId34"/>
    <p:sldId id="283" r:id="rId35"/>
    <p:sldId id="284" r:id="rId36"/>
    <p:sldId id="309" r:id="rId37"/>
    <p:sldId id="285" r:id="rId38"/>
    <p:sldId id="310" r:id="rId39"/>
    <p:sldId id="286" r:id="rId40"/>
    <p:sldId id="311" r:id="rId41"/>
    <p:sldId id="287" r:id="rId42"/>
    <p:sldId id="312" r:id="rId43"/>
    <p:sldId id="288" r:id="rId44"/>
    <p:sldId id="313" r:id="rId45"/>
    <p:sldId id="289" r:id="rId46"/>
    <p:sldId id="314" r:id="rId47"/>
    <p:sldId id="290" r:id="rId48"/>
    <p:sldId id="315" r:id="rId49"/>
    <p:sldId id="291" r:id="rId50"/>
    <p:sldId id="316" r:id="rId51"/>
    <p:sldId id="292" r:id="rId52"/>
    <p:sldId id="317" r:id="rId53"/>
    <p:sldId id="318" r:id="rId5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0E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0" autoAdjust="0"/>
    <p:restoredTop sz="9466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789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790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 smtClean="0"/>
            </a:lvl1pPr>
          </a:lstStyle>
          <a:p>
            <a:pPr>
              <a:defRPr/>
            </a:pPr>
            <a:fld id="{625624D9-A863-4A03-A305-F53066193B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2B741-9790-43CD-937F-F231D0A0DA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58994-0A9F-4E0E-8FC8-10D12ACE1D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1350B-A4E0-4017-B40F-9AB9ED2C13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B8B03-8932-4DD5-9ABA-5C4B720595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2350A-B02E-49A2-A1C9-1215719657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3A7DD-97DA-46E1-B796-F9FD45B636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05B8-B174-45DD-9709-82AAF21B9C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C2F77-909D-4DA7-9A37-8815D1CD9C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D5533-9400-4B0F-B0DA-18217D9722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DA792-4386-4EDE-82E7-5E9B2E3003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3080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36868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869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3081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36871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872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3075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8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8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8B5AD61-1112-40AA-BFE8-5977B455CD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0.xml"/><Relationship Id="rId18" Type="http://schemas.openxmlformats.org/officeDocument/2006/relationships/slide" Target="slide20.xml"/><Relationship Id="rId26" Type="http://schemas.openxmlformats.org/officeDocument/2006/relationships/image" Target="../media/image3.png"/><Relationship Id="rId3" Type="http://schemas.openxmlformats.org/officeDocument/2006/relationships/slide" Target="slide43.xml"/><Relationship Id="rId21" Type="http://schemas.openxmlformats.org/officeDocument/2006/relationships/slide" Target="slide23.xml"/><Relationship Id="rId7" Type="http://schemas.openxmlformats.org/officeDocument/2006/relationships/slide" Target="slide9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5" Type="http://schemas.openxmlformats.org/officeDocument/2006/relationships/slide" Target="slide26.xml"/><Relationship Id="rId2" Type="http://schemas.openxmlformats.org/officeDocument/2006/relationships/slide" Target="slide4.xml"/><Relationship Id="rId16" Type="http://schemas.openxmlformats.org/officeDocument/2006/relationships/slide" Target="slide11.xml"/><Relationship Id="rId20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9.xml"/><Relationship Id="rId11" Type="http://schemas.openxmlformats.org/officeDocument/2006/relationships/slide" Target="slide13.xml"/><Relationship Id="rId24" Type="http://schemas.openxmlformats.org/officeDocument/2006/relationships/slide" Target="slide27.xml"/><Relationship Id="rId5" Type="http://schemas.openxmlformats.org/officeDocument/2006/relationships/slide" Target="slide47.xml"/><Relationship Id="rId15" Type="http://schemas.openxmlformats.org/officeDocument/2006/relationships/slide" Target="slide14.xml"/><Relationship Id="rId23" Type="http://schemas.openxmlformats.org/officeDocument/2006/relationships/slide" Target="slide30.xml"/><Relationship Id="rId10" Type="http://schemas.openxmlformats.org/officeDocument/2006/relationships/slide" Target="slide51.xml"/><Relationship Id="rId19" Type="http://schemas.openxmlformats.org/officeDocument/2006/relationships/slide" Target="slide24.xml"/><Relationship Id="rId4" Type="http://schemas.openxmlformats.org/officeDocument/2006/relationships/slide" Target="slide45.xml"/><Relationship Id="rId9" Type="http://schemas.openxmlformats.org/officeDocument/2006/relationships/slide" Target="slide6.xml"/><Relationship Id="rId14" Type="http://schemas.openxmlformats.org/officeDocument/2006/relationships/slide" Target="slide16.xml"/><Relationship Id="rId22" Type="http://schemas.openxmlformats.org/officeDocument/2006/relationships/slide" Target="slide3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5800" y="377949"/>
            <a:ext cx="8278813" cy="3267075"/>
          </a:xfrm>
        </p:spPr>
        <p:txBody>
          <a:bodyPr/>
          <a:lstStyle/>
          <a:p>
            <a:pPr eaLnBrk="1" hangingPunct="1"/>
            <a:r>
              <a:rPr lang="ru-RU" sz="3200" i="1" dirty="0"/>
              <a:t>ИНТЕЛЛЕКТУАЛЬНАЯ ИГРА </a:t>
            </a:r>
            <a:br>
              <a:rPr lang="ru-RU" sz="3200" i="1" dirty="0"/>
            </a:br>
            <a:r>
              <a:rPr lang="ru-RU" sz="3200" i="1" dirty="0"/>
              <a:t>ПО ТЕМЕ </a:t>
            </a:r>
            <a:br>
              <a:rPr lang="ru-RU" sz="3200" i="1" dirty="0"/>
            </a:br>
            <a:r>
              <a:rPr lang="ru-RU" sz="3200" i="1" dirty="0"/>
              <a:t>«АГРОПРОМЫШЛЕННЫЙ КОМПЛЕКС РОССИИ»</a:t>
            </a:r>
            <a:endParaRPr lang="ru-RU" sz="3200" dirty="0" smtClean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95321" y="440593"/>
            <a:ext cx="83632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Федеральное </a:t>
            </a:r>
            <a:r>
              <a:rPr lang="ru-RU" sz="1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государственное бюджетное образовательное учреждение высшего образования </a:t>
            </a:r>
            <a:endParaRPr lang="ru-RU" sz="1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1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Приморская государственная сельскохозяйственная академия»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22" y="3140968"/>
            <a:ext cx="4390128" cy="3717032"/>
          </a:xfrm>
          <a:prstGeom prst="rect">
            <a:avLst/>
          </a:prstGeom>
        </p:spPr>
      </p:pic>
      <p:pic>
        <p:nvPicPr>
          <p:cNvPr id="7" name="Рисунок 6" descr="Рисунок19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>
          <a:xfrm>
            <a:off x="5652120" y="6093296"/>
            <a:ext cx="2700300" cy="360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971600" y="1026313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rgbClr val="2A65AC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растениеводство</a:t>
            </a:r>
            <a:endParaRPr lang="ru-RU" sz="3600" b="1" spc="50" dirty="0">
              <a:ln w="11430"/>
              <a:gradFill>
                <a:gsLst>
                  <a:gs pos="25000">
                    <a:srgbClr val="2A65AC"/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дом-6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244408" y="6031206"/>
            <a:ext cx="770731" cy="67119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740352" y="1002831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tx2">
                        <a:lumMod val="75000"/>
                      </a:schemeClr>
                    </a:gs>
                    <a:gs pos="100000">
                      <a:srgbClr val="2A65AC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40</a:t>
            </a:r>
            <a:endParaRPr lang="ru-RU" sz="4400" b="1" spc="50" dirty="0">
              <a:ln w="11430"/>
              <a:gradFill>
                <a:gsLst>
                  <a:gs pos="25000">
                    <a:schemeClr val="tx2">
                      <a:lumMod val="75000"/>
                    </a:schemeClr>
                  </a:gs>
                  <a:gs pos="100000">
                    <a:srgbClr val="2A65AC"/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47056" y="3356992"/>
            <a:ext cx="8496944" cy="1471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Ячмень </a:t>
            </a:r>
          </a:p>
          <a:p>
            <a:pPr algn="ctr"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Из ячменя варят пиво, а также он используется как заменитель кофе.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26217"/>
            <a:ext cx="1247643" cy="1994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05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971600" y="1026313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rgbClr val="2A65AC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растениеводство</a:t>
            </a:r>
            <a:endParaRPr lang="ru-RU" sz="3600" b="1" spc="50" dirty="0">
              <a:ln w="11430"/>
              <a:gradFill>
                <a:gsLst>
                  <a:gs pos="25000">
                    <a:srgbClr val="2A65AC"/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дом-6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244408" y="6031206"/>
            <a:ext cx="770731" cy="67119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740352" y="1002831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tx2">
                        <a:lumMod val="75000"/>
                      </a:schemeClr>
                    </a:gs>
                    <a:gs pos="100000">
                      <a:srgbClr val="2A65AC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endParaRPr lang="ru-RU" sz="4400" b="1" spc="50" dirty="0">
              <a:ln w="11430"/>
              <a:gradFill>
                <a:gsLst>
                  <a:gs pos="25000">
                    <a:schemeClr val="tx2">
                      <a:lumMod val="75000"/>
                    </a:schemeClr>
                  </a:gs>
                  <a:gs pos="100000">
                    <a:srgbClr val="2A65AC"/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26217"/>
            <a:ext cx="1247643" cy="1994671"/>
          </a:xfrm>
          <a:prstGeom prst="rect">
            <a:avLst/>
          </a:prstGeom>
        </p:spPr>
      </p:pic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015510" y="3205897"/>
            <a:ext cx="6697157" cy="2332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Какую сельскохозяйственную культуру называют «</a:t>
            </a:r>
            <a:r>
              <a:rPr lang="ru-RU" sz="2800" b="1" dirty="0" smtClean="0">
                <a:latin typeface="Georgia" pitchFamily="18" charset="0"/>
              </a:rPr>
              <a:t>северным шелком</a:t>
            </a:r>
            <a:r>
              <a:rPr lang="ru-RU" sz="2800" dirty="0" smtClean="0">
                <a:latin typeface="Georgia" pitchFamily="18" charset="0"/>
              </a:rPr>
              <a:t>»? </a:t>
            </a:r>
            <a:endParaRPr lang="ru-RU" sz="2800" dirty="0" smtClean="0">
              <a:latin typeface="Georgia" pitchFamily="18" charset="0"/>
            </a:endParaRPr>
          </a:p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Какие </a:t>
            </a:r>
            <a:r>
              <a:rPr lang="ru-RU" sz="2800" dirty="0" smtClean="0">
                <a:latin typeface="Georgia" pitchFamily="18" charset="0"/>
              </a:rPr>
              <a:t>субъекты России занимают первое место по выращиванию этой культуры?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3954141"/>
            <a:ext cx="280831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31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971600" y="1026313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rgbClr val="2A65AC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растениеводство</a:t>
            </a:r>
            <a:endParaRPr lang="ru-RU" sz="3600" b="1" spc="50" dirty="0">
              <a:ln w="11430"/>
              <a:gradFill>
                <a:gsLst>
                  <a:gs pos="25000">
                    <a:srgbClr val="2A65AC"/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дом-6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244408" y="6031206"/>
            <a:ext cx="770731" cy="67119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740352" y="1002831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tx2">
                        <a:lumMod val="75000"/>
                      </a:schemeClr>
                    </a:gs>
                    <a:gs pos="100000">
                      <a:srgbClr val="2A65AC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endParaRPr lang="ru-RU" sz="4400" b="1" spc="50" dirty="0">
              <a:ln w="11430"/>
              <a:gradFill>
                <a:gsLst>
                  <a:gs pos="25000">
                    <a:schemeClr val="tx2">
                      <a:lumMod val="75000"/>
                    </a:schemeClr>
                  </a:gs>
                  <a:gs pos="100000">
                    <a:srgbClr val="2A65AC"/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26217"/>
            <a:ext cx="1247643" cy="1994671"/>
          </a:xfrm>
          <a:prstGeom prst="rect">
            <a:avLst/>
          </a:prstGeom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18195" y="3501008"/>
            <a:ext cx="8496944" cy="1471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Лён. </a:t>
            </a:r>
          </a:p>
          <a:p>
            <a:pPr algn="ctr"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Западные и северо-западные районы России</a:t>
            </a:r>
            <a:r>
              <a:rPr lang="ru-RU" sz="2800" i="1" dirty="0" smtClean="0">
                <a:solidFill>
                  <a:srgbClr val="C00000"/>
                </a:solidFill>
                <a:latin typeface="Georgi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146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3" name="Рисунок 2" descr="дом-1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094151" y="5984503"/>
            <a:ext cx="770400" cy="67090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84368" y="1052736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ru-RU" sz="4400" b="1" spc="50" dirty="0">
              <a:ln w="11430"/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331640" y="3000034"/>
            <a:ext cx="84969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b="1" dirty="0" smtClean="0">
                <a:latin typeface="Georgia" pitchFamily="18" charset="0"/>
              </a:rPr>
              <a:t>Какой город России славится своими самоварами и пряниками?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377440" y="762905"/>
            <a:ext cx="52377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pc="50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Пищевая</a:t>
            </a:r>
          </a:p>
          <a:p>
            <a:pPr algn="ctr"/>
            <a:r>
              <a:rPr lang="ru-RU" sz="3600" b="1" spc="50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промышленность</a:t>
            </a:r>
            <a:endParaRPr lang="ru-RU" sz="3600" b="1" spc="50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3954141"/>
            <a:ext cx="280831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97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3" name="Рисунок 2" descr="дом-1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094151" y="5984503"/>
            <a:ext cx="770400" cy="67090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84368" y="1052736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ru-RU" sz="4400" b="1" spc="50" dirty="0">
              <a:ln w="11430"/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19760" y="3978831"/>
            <a:ext cx="84969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200" b="1" i="1" dirty="0" smtClean="0">
                <a:solidFill>
                  <a:srgbClr val="C00000"/>
                </a:solidFill>
                <a:latin typeface="Georgia" pitchFamily="18" charset="0"/>
              </a:rPr>
              <a:t>город  Тула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377440" y="762905"/>
            <a:ext cx="52377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pc="50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Пищевая</a:t>
            </a:r>
          </a:p>
          <a:p>
            <a:pPr algn="ctr"/>
            <a:r>
              <a:rPr lang="ru-RU" sz="3600" b="1" spc="50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промышленность</a:t>
            </a:r>
            <a:endParaRPr lang="ru-RU" sz="3600" b="1" spc="50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9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3" name="Рисунок 2" descr="дом-1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094151" y="5984503"/>
            <a:ext cx="770400" cy="67090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84368" y="1052736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endParaRPr lang="ru-RU" sz="4400" b="1" spc="50" dirty="0">
              <a:ln w="11430"/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77440" y="762905"/>
            <a:ext cx="52377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pc="50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Пищевая</a:t>
            </a:r>
          </a:p>
          <a:p>
            <a:pPr algn="ctr"/>
            <a:r>
              <a:rPr lang="ru-RU" sz="3600" b="1" spc="50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промышленность</a:t>
            </a:r>
            <a:endParaRPr lang="ru-RU" sz="3600" b="1" spc="50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104919" y="2995399"/>
            <a:ext cx="678419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b="1" dirty="0" smtClean="0">
                <a:latin typeface="Georgia" pitchFamily="18" charset="0"/>
              </a:rPr>
              <a:t>Хотите что-нибудь перекусить? Пожалуйста, перед вами Булка</a:t>
            </a:r>
            <a:r>
              <a:rPr lang="ru-RU" sz="2800" b="1" dirty="0" smtClean="0">
                <a:latin typeface="Georgia" pitchFamily="18" charset="0"/>
              </a:rPr>
              <a:t>, Бублик, Хлеб</a:t>
            </a:r>
            <a:r>
              <a:rPr lang="ru-RU" sz="2800" b="1" dirty="0" smtClean="0">
                <a:latin typeface="Georgia" pitchFamily="18" charset="0"/>
              </a:rPr>
              <a:t>, Калач. Только не съешьте город. Какой?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3954141"/>
            <a:ext cx="280831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89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3" name="Рисунок 2" descr="дом-1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094151" y="5984503"/>
            <a:ext cx="770400" cy="67090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84368" y="1052736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endParaRPr lang="ru-RU" sz="4400" b="1" spc="50" dirty="0">
              <a:ln w="11430"/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77440" y="762905"/>
            <a:ext cx="52377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pc="50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Пищевая</a:t>
            </a:r>
          </a:p>
          <a:p>
            <a:pPr algn="ctr"/>
            <a:r>
              <a:rPr lang="ru-RU" sz="3600" b="1" spc="50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промышленность</a:t>
            </a:r>
            <a:endParaRPr lang="ru-RU" sz="3600" b="1" spc="50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80461" y="3524254"/>
            <a:ext cx="8496944" cy="1040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город Калач </a:t>
            </a:r>
            <a:endParaRPr lang="ru-RU" sz="2800" b="1" i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в </a:t>
            </a: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Воронежской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221203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3" name="Рисунок 2" descr="дом-1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094151" y="5984503"/>
            <a:ext cx="770400" cy="67090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84368" y="1052736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30</a:t>
            </a:r>
            <a:endParaRPr lang="ru-RU" sz="4400" b="1" spc="50" dirty="0">
              <a:ln w="11430"/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77440" y="762905"/>
            <a:ext cx="52377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pc="50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Пищевая</a:t>
            </a:r>
          </a:p>
          <a:p>
            <a:pPr algn="ctr"/>
            <a:r>
              <a:rPr lang="ru-RU" sz="3600" b="1" spc="50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промышленность</a:t>
            </a:r>
            <a:endParaRPr lang="ru-RU" sz="3600" b="1" spc="50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979712" y="3355430"/>
            <a:ext cx="8496944" cy="155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b="1" dirty="0" smtClean="0">
                <a:latin typeface="Georgia" pitchFamily="18" charset="0"/>
              </a:rPr>
              <a:t>В напитках «заблудилась» река.</a:t>
            </a:r>
          </a:p>
          <a:p>
            <a:pPr>
              <a:spcBef>
                <a:spcPct val="20000"/>
              </a:spcBef>
            </a:pPr>
            <a:r>
              <a:rPr lang="ru-RU" sz="2800" b="1" dirty="0" smtClean="0">
                <a:latin typeface="Georgia" pitchFamily="18" charset="0"/>
              </a:rPr>
              <a:t>Найдите её. </a:t>
            </a:r>
          </a:p>
          <a:p>
            <a:pPr>
              <a:spcBef>
                <a:spcPct val="20000"/>
              </a:spcBef>
            </a:pPr>
            <a:r>
              <a:rPr lang="ru-RU" sz="2800" b="1" dirty="0" smtClean="0">
                <a:latin typeface="Georgia" pitchFamily="18" charset="0"/>
              </a:rPr>
              <a:t>Квас, Сок, Морс.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3954141"/>
            <a:ext cx="280831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57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3" name="Рисунок 2" descr="дом-1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094151" y="5984503"/>
            <a:ext cx="770400" cy="67090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84368" y="1052736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30</a:t>
            </a:r>
            <a:endParaRPr lang="ru-RU" sz="4400" b="1" spc="50" dirty="0">
              <a:ln w="11430"/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77440" y="762905"/>
            <a:ext cx="52377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pc="50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Пищевая</a:t>
            </a:r>
          </a:p>
          <a:p>
            <a:pPr algn="ctr"/>
            <a:r>
              <a:rPr lang="ru-RU" sz="3600" b="1" spc="50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промышленность</a:t>
            </a:r>
            <a:endParaRPr lang="ru-RU" sz="3600" b="1" spc="50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47056" y="3978831"/>
            <a:ext cx="84969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200" b="1" i="1" dirty="0" smtClean="0">
                <a:solidFill>
                  <a:srgbClr val="C00000"/>
                </a:solidFill>
                <a:latin typeface="Georgia" pitchFamily="18" charset="0"/>
              </a:rPr>
              <a:t>река Сок – левый приток </a:t>
            </a:r>
            <a:r>
              <a:rPr lang="ru-RU" sz="3200" b="1" i="1" dirty="0" smtClean="0">
                <a:solidFill>
                  <a:srgbClr val="C00000"/>
                </a:solidFill>
                <a:latin typeface="Georgia" pitchFamily="18" charset="0"/>
              </a:rPr>
              <a:t>Волги</a:t>
            </a:r>
            <a:endParaRPr lang="ru-RU" sz="3200" b="1" i="1" dirty="0" smtClean="0">
              <a:solidFill>
                <a:srgbClr val="C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94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3" name="Рисунок 2" descr="дом-1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094151" y="5984503"/>
            <a:ext cx="770400" cy="67090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84368" y="1052736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40</a:t>
            </a:r>
            <a:endParaRPr lang="ru-RU" sz="4400" b="1" spc="50" dirty="0">
              <a:ln w="11430"/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77440" y="762905"/>
            <a:ext cx="52377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pc="50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Пищевая</a:t>
            </a:r>
          </a:p>
          <a:p>
            <a:pPr algn="ctr"/>
            <a:r>
              <a:rPr lang="ru-RU" sz="3600" b="1" spc="50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промышленность</a:t>
            </a:r>
            <a:endParaRPr lang="ru-RU" sz="3600" b="1" spc="50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116882" y="2756383"/>
            <a:ext cx="780991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b="1" dirty="0" smtClean="0">
                <a:latin typeface="Georgia" pitchFamily="18" charset="0"/>
              </a:rPr>
              <a:t>Солёное озеро, место добычи поваренной соли в Нижнем Поволжье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3851547"/>
            <a:ext cx="280831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96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>
          <a:xfrm>
            <a:off x="1611951" y="840259"/>
            <a:ext cx="6978352" cy="1143000"/>
          </a:xfrm>
        </p:spPr>
        <p:txBody>
          <a:bodyPr/>
          <a:lstStyle/>
          <a:p>
            <a:pPr algn="ctr" eaLnBrk="1" hangingPunct="1"/>
            <a:r>
              <a:rPr lang="ru-RU" sz="4000" dirty="0" smtClean="0">
                <a:solidFill>
                  <a:srgbClr val="C00000"/>
                </a:solidFill>
                <a:latin typeface="a_BodoniOrtoTitulNr" panose="02070A06090706020303" pitchFamily="18" charset="-52"/>
              </a:rPr>
              <a:t>УМНИКИ И УМНИЦЫ</a:t>
            </a:r>
            <a:endParaRPr lang="ru-RU" sz="4000" dirty="0">
              <a:solidFill>
                <a:srgbClr val="C00000"/>
              </a:solidFill>
              <a:latin typeface="a_BodoniOrtoTitulNr" panose="02070A06090706020303" pitchFamily="18" charset="-52"/>
            </a:endParaRPr>
          </a:p>
        </p:txBody>
      </p:sp>
      <p:sp>
        <p:nvSpPr>
          <p:cNvPr id="5" name="AutoShape 4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430017" y="2420814"/>
            <a:ext cx="719138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10</a:t>
            </a:r>
          </a:p>
        </p:txBody>
      </p:sp>
      <p:sp>
        <p:nvSpPr>
          <p:cNvPr id="6" name="AutoShape 4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365055" y="2420814"/>
            <a:ext cx="719137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20</a:t>
            </a:r>
          </a:p>
        </p:txBody>
      </p:sp>
      <p:sp>
        <p:nvSpPr>
          <p:cNvPr id="7" name="AutoShape 5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301680" y="2420814"/>
            <a:ext cx="719137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30</a:t>
            </a:r>
          </a:p>
        </p:txBody>
      </p:sp>
      <p:sp>
        <p:nvSpPr>
          <p:cNvPr id="8" name="AutoShape 5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7238305" y="2420814"/>
            <a:ext cx="719137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/>
              <a:t>40</a:t>
            </a:r>
          </a:p>
        </p:txBody>
      </p:sp>
      <p:sp>
        <p:nvSpPr>
          <p:cNvPr id="9" name="AutoShape 5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173342" y="2420814"/>
            <a:ext cx="719138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50</a:t>
            </a:r>
          </a:p>
        </p:txBody>
      </p:sp>
      <p:sp>
        <p:nvSpPr>
          <p:cNvPr id="10" name="AutoShape 53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430017" y="3284910"/>
            <a:ext cx="719138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3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79674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10</a:t>
            </a:r>
          </a:p>
        </p:txBody>
      </p:sp>
      <p:sp>
        <p:nvSpPr>
          <p:cNvPr id="11" name="AutoShape 54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5365055" y="3284910"/>
            <a:ext cx="719137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3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79674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20</a:t>
            </a:r>
          </a:p>
        </p:txBody>
      </p:sp>
      <p:sp>
        <p:nvSpPr>
          <p:cNvPr id="12" name="AutoShape 55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6301680" y="3284910"/>
            <a:ext cx="719137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3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79674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30</a:t>
            </a:r>
          </a:p>
        </p:txBody>
      </p:sp>
      <p:sp>
        <p:nvSpPr>
          <p:cNvPr id="13" name="AutoShape 5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238305" y="3284910"/>
            <a:ext cx="719137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3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79674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40</a:t>
            </a:r>
          </a:p>
        </p:txBody>
      </p:sp>
      <p:sp>
        <p:nvSpPr>
          <p:cNvPr id="14" name="AutoShape 57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8173342" y="3284910"/>
            <a:ext cx="719138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3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79674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50</a:t>
            </a:r>
          </a:p>
        </p:txBody>
      </p:sp>
      <p:sp>
        <p:nvSpPr>
          <p:cNvPr id="15" name="AutoShape 58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430017" y="4149006"/>
            <a:ext cx="719138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6969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10</a:t>
            </a:r>
          </a:p>
        </p:txBody>
      </p:sp>
      <p:sp>
        <p:nvSpPr>
          <p:cNvPr id="16" name="AutoShape 59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365055" y="4149006"/>
            <a:ext cx="719137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6969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20</a:t>
            </a:r>
          </a:p>
        </p:txBody>
      </p:sp>
      <p:sp>
        <p:nvSpPr>
          <p:cNvPr id="17" name="AutoShape 60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6301680" y="4149006"/>
            <a:ext cx="719137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6969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30</a:t>
            </a:r>
          </a:p>
        </p:txBody>
      </p:sp>
      <p:sp>
        <p:nvSpPr>
          <p:cNvPr id="18" name="AutoShape 6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7238305" y="4149006"/>
            <a:ext cx="719137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6969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40</a:t>
            </a:r>
          </a:p>
        </p:txBody>
      </p:sp>
      <p:sp>
        <p:nvSpPr>
          <p:cNvPr id="19" name="AutoShape 62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8173342" y="4149006"/>
            <a:ext cx="719138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6969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50</a:t>
            </a:r>
          </a:p>
        </p:txBody>
      </p:sp>
      <p:sp>
        <p:nvSpPr>
          <p:cNvPr id="20" name="AutoShape 63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4430017" y="5013102"/>
            <a:ext cx="719138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rgbClr val="C6FAC2"/>
              </a:gs>
              <a:gs pos="50000">
                <a:schemeClr val="bg1"/>
              </a:gs>
              <a:gs pos="100000">
                <a:srgbClr val="C6FAC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5D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10</a:t>
            </a:r>
          </a:p>
        </p:txBody>
      </p:sp>
      <p:sp>
        <p:nvSpPr>
          <p:cNvPr id="21" name="AutoShape 64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5365055" y="5013102"/>
            <a:ext cx="719137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rgbClr val="C6FAC2"/>
              </a:gs>
              <a:gs pos="50000">
                <a:schemeClr val="bg1"/>
              </a:gs>
              <a:gs pos="100000">
                <a:srgbClr val="C6FAC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5D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20</a:t>
            </a:r>
          </a:p>
        </p:txBody>
      </p:sp>
      <p:sp>
        <p:nvSpPr>
          <p:cNvPr id="22" name="AutoShape 65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6301680" y="5013102"/>
            <a:ext cx="719137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rgbClr val="C6FAC2"/>
              </a:gs>
              <a:gs pos="50000">
                <a:schemeClr val="bg1"/>
              </a:gs>
              <a:gs pos="100000">
                <a:srgbClr val="C6FAC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5D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30</a:t>
            </a:r>
          </a:p>
        </p:txBody>
      </p:sp>
      <p:sp>
        <p:nvSpPr>
          <p:cNvPr id="23" name="AutoShape 66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7309742" y="5013102"/>
            <a:ext cx="719138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rgbClr val="C6FAC2"/>
              </a:gs>
              <a:gs pos="50000">
                <a:schemeClr val="bg1"/>
              </a:gs>
              <a:gs pos="100000">
                <a:srgbClr val="C6FAC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5D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40</a:t>
            </a:r>
          </a:p>
        </p:txBody>
      </p:sp>
      <p:sp>
        <p:nvSpPr>
          <p:cNvPr id="24" name="AutoShape 67">
            <a:hlinkClick r:id="rId20" action="ppaction://hlinksldjump"/>
          </p:cNvPr>
          <p:cNvSpPr>
            <a:spLocks noChangeArrowheads="1"/>
          </p:cNvSpPr>
          <p:nvPr/>
        </p:nvSpPr>
        <p:spPr bwMode="auto">
          <a:xfrm>
            <a:off x="8173342" y="5013102"/>
            <a:ext cx="719138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rgbClr val="C6FAC2"/>
              </a:gs>
              <a:gs pos="50000">
                <a:schemeClr val="bg1"/>
              </a:gs>
              <a:gs pos="100000">
                <a:srgbClr val="C6FAC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5D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/>
              <a:t>50</a:t>
            </a:r>
          </a:p>
        </p:txBody>
      </p:sp>
      <p:sp>
        <p:nvSpPr>
          <p:cNvPr id="25" name="AutoShape 68">
            <a:hlinkClick r:id="rId21" action="ppaction://hlinksldjump"/>
          </p:cNvPr>
          <p:cNvSpPr>
            <a:spLocks noChangeArrowheads="1"/>
          </p:cNvSpPr>
          <p:nvPr/>
        </p:nvSpPr>
        <p:spPr bwMode="auto">
          <a:xfrm>
            <a:off x="4430017" y="5877198"/>
            <a:ext cx="719138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68E99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10</a:t>
            </a:r>
          </a:p>
        </p:txBody>
      </p:sp>
      <p:sp>
        <p:nvSpPr>
          <p:cNvPr id="26" name="AutoShape 70">
            <a:hlinkClick r:id="rId22" action="ppaction://hlinksldjump"/>
          </p:cNvPr>
          <p:cNvSpPr>
            <a:spLocks noChangeArrowheads="1"/>
          </p:cNvSpPr>
          <p:nvPr/>
        </p:nvSpPr>
        <p:spPr bwMode="auto">
          <a:xfrm>
            <a:off x="5365055" y="5877198"/>
            <a:ext cx="719137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68E99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20</a:t>
            </a:r>
          </a:p>
        </p:txBody>
      </p:sp>
      <p:sp>
        <p:nvSpPr>
          <p:cNvPr id="27" name="AutoShape 71">
            <a:hlinkClick r:id="rId23" action="ppaction://hlinksldjump"/>
          </p:cNvPr>
          <p:cNvSpPr>
            <a:spLocks noChangeArrowheads="1"/>
          </p:cNvSpPr>
          <p:nvPr/>
        </p:nvSpPr>
        <p:spPr bwMode="auto">
          <a:xfrm>
            <a:off x="6373117" y="5877198"/>
            <a:ext cx="719138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68E99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30</a:t>
            </a:r>
          </a:p>
        </p:txBody>
      </p:sp>
      <p:sp>
        <p:nvSpPr>
          <p:cNvPr id="28" name="AutoShape 72">
            <a:hlinkClick r:id="rId24" action="ppaction://hlinksldjump"/>
          </p:cNvPr>
          <p:cNvSpPr>
            <a:spLocks noChangeArrowheads="1"/>
          </p:cNvSpPr>
          <p:nvPr/>
        </p:nvSpPr>
        <p:spPr bwMode="auto">
          <a:xfrm>
            <a:off x="7309742" y="5877198"/>
            <a:ext cx="719138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68E99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40</a:t>
            </a:r>
          </a:p>
        </p:txBody>
      </p:sp>
      <p:sp>
        <p:nvSpPr>
          <p:cNvPr id="29" name="AutoShape 73">
            <a:hlinkClick r:id="rId25" action="ppaction://hlinksldjump"/>
          </p:cNvPr>
          <p:cNvSpPr>
            <a:spLocks noChangeArrowheads="1"/>
          </p:cNvSpPr>
          <p:nvPr/>
        </p:nvSpPr>
        <p:spPr bwMode="auto">
          <a:xfrm>
            <a:off x="8173342" y="5877198"/>
            <a:ext cx="719138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68E99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50</a:t>
            </a:r>
          </a:p>
        </p:txBody>
      </p:sp>
      <p:sp>
        <p:nvSpPr>
          <p:cNvPr id="30" name="AutoShape 47"/>
          <p:cNvSpPr>
            <a:spLocks noChangeArrowheads="1"/>
          </p:cNvSpPr>
          <p:nvPr/>
        </p:nvSpPr>
        <p:spPr bwMode="auto">
          <a:xfrm>
            <a:off x="900360" y="2420814"/>
            <a:ext cx="2879551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ru-RU" b="1" cap="all" dirty="0" smtClean="0">
                <a:latin typeface="Georgia" pitchFamily="18" charset="0"/>
              </a:rPr>
              <a:t>растениеводство</a:t>
            </a:r>
            <a:endParaRPr lang="ru-RU" b="1" cap="all" dirty="0">
              <a:latin typeface="Georgia" pitchFamily="18" charset="0"/>
            </a:endParaRPr>
          </a:p>
        </p:txBody>
      </p:sp>
      <p:sp>
        <p:nvSpPr>
          <p:cNvPr id="31" name="AutoShape 68"/>
          <p:cNvSpPr>
            <a:spLocks noChangeArrowheads="1"/>
          </p:cNvSpPr>
          <p:nvPr/>
        </p:nvSpPr>
        <p:spPr bwMode="auto">
          <a:xfrm>
            <a:off x="900360" y="5877198"/>
            <a:ext cx="2879551" cy="792162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68E99">
                <a:alpha val="50000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ru-RU" b="1" cap="all" dirty="0" smtClean="0">
                <a:latin typeface="Georgia" pitchFamily="18" charset="0"/>
              </a:rPr>
              <a:t>ЛЕГКАЯ</a:t>
            </a:r>
          </a:p>
          <a:p>
            <a:pPr algn="ctr"/>
            <a:r>
              <a:rPr lang="ru-RU" b="1" cap="all" dirty="0" smtClean="0">
                <a:latin typeface="Georgia" pitchFamily="18" charset="0"/>
              </a:rPr>
              <a:t> ПРОМЫШЛЕННОСТЬ</a:t>
            </a:r>
            <a:endParaRPr lang="ru-RU" b="1" cap="all" dirty="0">
              <a:latin typeface="Georgia" pitchFamily="18" charset="0"/>
            </a:endParaRPr>
          </a:p>
        </p:txBody>
      </p:sp>
      <p:sp>
        <p:nvSpPr>
          <p:cNvPr id="32" name="AutoShape 47"/>
          <p:cNvSpPr>
            <a:spLocks noChangeArrowheads="1"/>
          </p:cNvSpPr>
          <p:nvPr/>
        </p:nvSpPr>
        <p:spPr bwMode="auto">
          <a:xfrm>
            <a:off x="900360" y="5013102"/>
            <a:ext cx="2879551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rgbClr val="C6FAC2"/>
              </a:gs>
              <a:gs pos="50000">
                <a:schemeClr val="bg1"/>
              </a:gs>
              <a:gs pos="100000">
                <a:srgbClr val="C6FAC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ru-RU" sz="2400" b="1" cap="all" dirty="0" smtClean="0">
                <a:latin typeface="Georgia" pitchFamily="18" charset="0"/>
              </a:rPr>
              <a:t>АПК</a:t>
            </a:r>
            <a:endParaRPr lang="ru-RU" sz="2400" b="1" cap="all" dirty="0">
              <a:latin typeface="Georgia" pitchFamily="18" charset="0"/>
            </a:endParaRPr>
          </a:p>
        </p:txBody>
      </p:sp>
      <p:sp>
        <p:nvSpPr>
          <p:cNvPr id="33" name="AutoShape 47"/>
          <p:cNvSpPr>
            <a:spLocks noChangeArrowheads="1"/>
          </p:cNvSpPr>
          <p:nvPr/>
        </p:nvSpPr>
        <p:spPr bwMode="auto">
          <a:xfrm>
            <a:off x="860644" y="3220386"/>
            <a:ext cx="2879551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3">
                  <a:lumMod val="60000"/>
                  <a:lumOff val="40000"/>
                </a:schemeClr>
              </a:gs>
              <a:gs pos="50000">
                <a:srgbClr val="FAFBF7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ru-RU" b="1" cap="all" dirty="0" smtClean="0">
                <a:latin typeface="Georgia" pitchFamily="18" charset="0"/>
              </a:rPr>
              <a:t>Пищевая</a:t>
            </a:r>
          </a:p>
          <a:p>
            <a:pPr algn="ctr"/>
            <a:r>
              <a:rPr lang="ru-RU" b="1" cap="all" dirty="0" smtClean="0">
                <a:latin typeface="Georgia" pitchFamily="18" charset="0"/>
              </a:rPr>
              <a:t> промышленность</a:t>
            </a:r>
            <a:endParaRPr lang="ru-RU" b="1" cap="all" dirty="0">
              <a:latin typeface="Georgia" pitchFamily="18" charset="0"/>
            </a:endParaRPr>
          </a:p>
        </p:txBody>
      </p:sp>
      <p:sp>
        <p:nvSpPr>
          <p:cNvPr id="34" name="AutoShape 47"/>
          <p:cNvSpPr>
            <a:spLocks noChangeArrowheads="1"/>
          </p:cNvSpPr>
          <p:nvPr/>
        </p:nvSpPr>
        <p:spPr bwMode="auto">
          <a:xfrm>
            <a:off x="900360" y="4149006"/>
            <a:ext cx="2879551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ru-RU" b="1" cap="all" dirty="0" smtClean="0">
                <a:latin typeface="Georgia" pitchFamily="18" charset="0"/>
              </a:rPr>
              <a:t>животноводство</a:t>
            </a:r>
            <a:endParaRPr lang="ru-RU" b="1" cap="all" dirty="0">
              <a:latin typeface="Georgia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7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3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9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25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31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37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43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49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55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61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67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73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8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79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4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85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0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91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6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97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2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03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8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09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4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15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0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21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6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27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2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33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8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39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4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45" dur="indefinite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0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51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3" name="Рисунок 2" descr="дом-1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094151" y="5984503"/>
            <a:ext cx="770400" cy="67090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84368" y="1052736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40</a:t>
            </a:r>
            <a:endParaRPr lang="ru-RU" sz="4400" b="1" spc="50" dirty="0">
              <a:ln w="11430"/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77440" y="762905"/>
            <a:ext cx="52377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pc="50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Пищевая</a:t>
            </a:r>
          </a:p>
          <a:p>
            <a:pPr algn="ctr"/>
            <a:r>
              <a:rPr lang="ru-RU" sz="3600" b="1" spc="50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промышленность</a:t>
            </a:r>
            <a:endParaRPr lang="ru-RU" sz="3600" b="1" spc="50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747855" y="4077072"/>
            <a:ext cx="84969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200" b="1" i="1" dirty="0" smtClean="0">
                <a:solidFill>
                  <a:srgbClr val="C00000"/>
                </a:solidFill>
                <a:latin typeface="Georgia" pitchFamily="18" charset="0"/>
              </a:rPr>
              <a:t>Эльтон, Баскунчак</a:t>
            </a:r>
          </a:p>
        </p:txBody>
      </p:sp>
    </p:spTree>
    <p:extLst>
      <p:ext uri="{BB962C8B-B14F-4D97-AF65-F5344CB8AC3E}">
        <p14:creationId xmlns:p14="http://schemas.microsoft.com/office/powerpoint/2010/main" val="54289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3" name="Рисунок 2" descr="дом-1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094151" y="5984503"/>
            <a:ext cx="770400" cy="67090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84368" y="1052736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endParaRPr lang="ru-RU" sz="4400" b="1" spc="50" dirty="0">
              <a:ln w="11430"/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77440" y="762905"/>
            <a:ext cx="52377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pc="50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Пищевая</a:t>
            </a:r>
          </a:p>
          <a:p>
            <a:pPr algn="ctr"/>
            <a:r>
              <a:rPr lang="ru-RU" sz="3600" b="1" spc="50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промышленность</a:t>
            </a:r>
            <a:endParaRPr lang="ru-RU" sz="3600" b="1" spc="50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112056" y="2947711"/>
            <a:ext cx="6568169" cy="2012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400" dirty="0" smtClean="0">
                <a:latin typeface="Georgia" pitchFamily="18" charset="0"/>
              </a:rPr>
              <a:t>Единственный в России район чаеводства – Черноморское побережье Кавказа.</a:t>
            </a:r>
          </a:p>
          <a:p>
            <a:pPr>
              <a:spcBef>
                <a:spcPct val="20000"/>
              </a:spcBef>
            </a:pPr>
            <a:r>
              <a:rPr lang="ru-RU" sz="2400" dirty="0" smtClean="0">
                <a:latin typeface="Georgia" pitchFamily="18" charset="0"/>
              </a:rPr>
              <a:t>Объясните, почему в соседних южных районах России (например, в Прикубанье, Ставрополье) не выращивают чай 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3954141"/>
            <a:ext cx="280831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82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3" name="Рисунок 2" descr="дом-1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094151" y="5984503"/>
            <a:ext cx="770400" cy="67090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84368" y="1052736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endParaRPr lang="ru-RU" sz="4400" b="1" spc="50" dirty="0">
              <a:ln w="11430"/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77440" y="762905"/>
            <a:ext cx="52377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pc="50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Пищевая</a:t>
            </a:r>
          </a:p>
          <a:p>
            <a:pPr algn="ctr"/>
            <a:r>
              <a:rPr lang="ru-RU" sz="3600" b="1" spc="50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промышленность</a:t>
            </a:r>
            <a:endParaRPr lang="ru-RU" sz="3600" b="1" spc="50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47855" y="3284984"/>
            <a:ext cx="849694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400" b="1" i="1" dirty="0" smtClean="0">
                <a:solidFill>
                  <a:srgbClr val="C00000"/>
                </a:solidFill>
                <a:latin typeface="Georgia" pitchFamily="18" charset="0"/>
              </a:rPr>
              <a:t>Большой Кавказ является препятствием для проникновения к югу холодного арктического и континентального умеренного воздуха зимой. Поэтому на </a:t>
            </a:r>
            <a:r>
              <a:rPr lang="ru-RU" sz="2400" b="1" i="1" dirty="0">
                <a:solidFill>
                  <a:srgbClr val="C00000"/>
                </a:solidFill>
                <a:latin typeface="Georgia" pitchFamily="18" charset="0"/>
              </a:rPr>
              <a:t>Ч</a:t>
            </a:r>
            <a:r>
              <a:rPr lang="ru-RU" sz="2400" b="1" i="1" dirty="0" smtClean="0">
                <a:solidFill>
                  <a:srgbClr val="C00000"/>
                </a:solidFill>
                <a:latin typeface="Georgia" pitchFamily="18" charset="0"/>
              </a:rPr>
              <a:t>ерноморском </a:t>
            </a:r>
            <a:r>
              <a:rPr lang="ru-RU" sz="2400" b="1" i="1" dirty="0" smtClean="0">
                <a:solidFill>
                  <a:srgbClr val="C00000"/>
                </a:solidFill>
                <a:latin typeface="Georgia" pitchFamily="18" charset="0"/>
              </a:rPr>
              <a:t>побережье зимы теплые.</a:t>
            </a:r>
          </a:p>
        </p:txBody>
      </p:sp>
    </p:spTree>
    <p:extLst>
      <p:ext uri="{BB962C8B-B14F-4D97-AF65-F5344CB8AC3E}">
        <p14:creationId xmlns:p14="http://schemas.microsoft.com/office/powerpoint/2010/main" val="238246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5" name="Рисунок 4" descr="дом-1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35888" y="5943788"/>
            <a:ext cx="770400" cy="6709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135888" y="1199032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267744" y="2754507"/>
            <a:ext cx="6534488" cy="2603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2400" b="1" dirty="0" smtClean="0">
                <a:latin typeface="Georgia" pitchFamily="18" charset="0"/>
              </a:rPr>
              <a:t>У Печоры, у реки,</a:t>
            </a:r>
          </a:p>
          <a:p>
            <a:pPr algn="ctr">
              <a:spcBef>
                <a:spcPct val="20000"/>
              </a:spcBef>
            </a:pPr>
            <a:r>
              <a:rPr lang="ru-RU" sz="2400" b="1" dirty="0" smtClean="0">
                <a:latin typeface="Georgia" pitchFamily="18" charset="0"/>
              </a:rPr>
              <a:t>Где живут оленеводы </a:t>
            </a:r>
          </a:p>
          <a:p>
            <a:pPr algn="ctr">
              <a:spcBef>
                <a:spcPct val="20000"/>
              </a:spcBef>
            </a:pPr>
            <a:r>
              <a:rPr lang="ru-RU" sz="2400" b="1" dirty="0" smtClean="0">
                <a:latin typeface="Georgia" pitchFamily="18" charset="0"/>
              </a:rPr>
              <a:t>И рыбачат рыбаки,</a:t>
            </a:r>
          </a:p>
          <a:p>
            <a:pPr algn="ctr">
              <a:spcBef>
                <a:spcPct val="20000"/>
              </a:spcBef>
            </a:pPr>
            <a:r>
              <a:rPr lang="ru-RU" sz="2400" b="1" dirty="0" smtClean="0">
                <a:latin typeface="Georgia" pitchFamily="18" charset="0"/>
              </a:rPr>
              <a:t>находится город. </a:t>
            </a:r>
            <a:endParaRPr lang="ru-RU" sz="2400" b="1" dirty="0" smtClean="0">
              <a:latin typeface="Georgia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ru-RU" sz="2400" b="1" dirty="0" smtClean="0">
                <a:latin typeface="Georgia" pitchFamily="18" charset="0"/>
              </a:rPr>
              <a:t>Название </a:t>
            </a:r>
            <a:r>
              <a:rPr lang="ru-RU" sz="2400" b="1" dirty="0" smtClean="0">
                <a:latin typeface="Georgia" pitchFamily="18" charset="0"/>
              </a:rPr>
              <a:t>его переводится как Красный город. Назовите его.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609512" y="1243308"/>
            <a:ext cx="45720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pc="50" dirty="0">
                <a:ln w="11430"/>
                <a:solidFill>
                  <a:srgbClr val="A60E5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животноводство</a:t>
            </a:r>
            <a:endParaRPr lang="ru-RU" sz="3600" b="1" spc="50" dirty="0">
              <a:ln w="11430"/>
              <a:solidFill>
                <a:srgbClr val="A60E5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3954141"/>
            <a:ext cx="280831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52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5" name="Рисунок 4" descr="дом-1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35888" y="5943788"/>
            <a:ext cx="770400" cy="6709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135888" y="1199032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39552" y="3823770"/>
            <a:ext cx="84969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600" b="1" i="1" dirty="0" smtClean="0">
                <a:solidFill>
                  <a:srgbClr val="C00000"/>
                </a:solidFill>
                <a:latin typeface="Georgia" pitchFamily="18" charset="0"/>
              </a:rPr>
              <a:t>Нарьян-Мар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609512" y="1243308"/>
            <a:ext cx="45720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pc="50" dirty="0">
                <a:ln w="11430"/>
                <a:solidFill>
                  <a:srgbClr val="A60E5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животноводство</a:t>
            </a:r>
            <a:endParaRPr lang="ru-RU" sz="3600" b="1" spc="50" dirty="0">
              <a:ln w="11430"/>
              <a:solidFill>
                <a:srgbClr val="A60E5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63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5" name="Рисунок 4" descr="дом-1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35888" y="5943788"/>
            <a:ext cx="770400" cy="6709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135888" y="1199032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09512" y="1243308"/>
            <a:ext cx="45720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pc="50" dirty="0">
                <a:ln w="11430"/>
                <a:solidFill>
                  <a:srgbClr val="A60E5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животноводство</a:t>
            </a:r>
            <a:endParaRPr lang="ru-RU" sz="3600" b="1" spc="50" dirty="0">
              <a:ln w="11430"/>
              <a:solidFill>
                <a:srgbClr val="A60E5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260057" y="3140968"/>
            <a:ext cx="6296776" cy="1902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2800" u="sng" dirty="0" smtClean="0">
                <a:latin typeface="Georgia" pitchFamily="18" charset="0"/>
              </a:rPr>
              <a:t>Загадка</a:t>
            </a:r>
          </a:p>
          <a:p>
            <a:pPr algn="ctr">
              <a:spcBef>
                <a:spcPct val="20000"/>
              </a:spcBef>
            </a:pPr>
            <a:r>
              <a:rPr lang="ru-RU" sz="2800" b="1" dirty="0" smtClean="0">
                <a:latin typeface="Georgia" pitchFamily="18" charset="0"/>
              </a:rPr>
              <a:t>Я-город-рыбак, город –моряк, Петербурга зимнее окно; скажи: кто я?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3954141"/>
            <a:ext cx="280831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12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5" name="Рисунок 4" descr="дом-1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35888" y="5943788"/>
            <a:ext cx="770400" cy="6709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135888" y="1199032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09512" y="1243308"/>
            <a:ext cx="45720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pc="50" dirty="0">
                <a:ln w="11430"/>
                <a:solidFill>
                  <a:srgbClr val="A60E5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животноводство</a:t>
            </a:r>
            <a:endParaRPr lang="ru-RU" sz="3600" b="1" spc="50" dirty="0">
              <a:ln w="11430"/>
              <a:solidFill>
                <a:srgbClr val="A60E5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851407" y="3694520"/>
            <a:ext cx="805488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200" b="1" i="1" dirty="0" smtClean="0">
                <a:solidFill>
                  <a:srgbClr val="C00000"/>
                </a:solidFill>
                <a:latin typeface="Georgia" pitchFamily="18" charset="0"/>
              </a:rPr>
              <a:t>Мурманск</a:t>
            </a:r>
          </a:p>
        </p:txBody>
      </p:sp>
    </p:spTree>
    <p:extLst>
      <p:ext uri="{BB962C8B-B14F-4D97-AF65-F5344CB8AC3E}">
        <p14:creationId xmlns:p14="http://schemas.microsoft.com/office/powerpoint/2010/main" val="267432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5" name="Рисунок 4" descr="дом-1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35888" y="5943788"/>
            <a:ext cx="770400" cy="6709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135888" y="1199032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30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09512" y="1243308"/>
            <a:ext cx="45720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pc="50" dirty="0">
                <a:ln w="11430"/>
                <a:solidFill>
                  <a:srgbClr val="A60E5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животноводство</a:t>
            </a:r>
            <a:endParaRPr lang="ru-RU" sz="3600" b="1" spc="50" dirty="0">
              <a:ln w="11430"/>
              <a:solidFill>
                <a:srgbClr val="A60E5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860753" y="2788522"/>
            <a:ext cx="84969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b="1" dirty="0" smtClean="0">
                <a:latin typeface="Georgia" pitchFamily="18" charset="0"/>
              </a:rPr>
              <a:t>В какой природной зоне основным видом животноводства является оленеводство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3954141"/>
            <a:ext cx="280831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12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5" name="Рисунок 4" descr="дом-1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35888" y="5943788"/>
            <a:ext cx="770400" cy="6709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135888" y="1199032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30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09512" y="1243308"/>
            <a:ext cx="45720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pc="50" dirty="0">
                <a:ln w="11430"/>
                <a:solidFill>
                  <a:srgbClr val="A60E5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животноводство</a:t>
            </a:r>
            <a:endParaRPr lang="ru-RU" sz="3600" b="1" spc="50" dirty="0">
              <a:ln w="11430"/>
              <a:solidFill>
                <a:srgbClr val="A60E5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60704" y="3885325"/>
            <a:ext cx="84969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200" b="1" i="1" dirty="0" smtClean="0">
                <a:solidFill>
                  <a:srgbClr val="C00000"/>
                </a:solidFill>
                <a:latin typeface="Georgia" pitchFamily="18" charset="0"/>
              </a:rPr>
              <a:t>В тундре</a:t>
            </a:r>
          </a:p>
        </p:txBody>
      </p:sp>
    </p:spTree>
    <p:extLst>
      <p:ext uri="{BB962C8B-B14F-4D97-AF65-F5344CB8AC3E}">
        <p14:creationId xmlns:p14="http://schemas.microsoft.com/office/powerpoint/2010/main" val="261953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5" name="Рисунок 4" descr="дом-1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35888" y="5943788"/>
            <a:ext cx="770400" cy="6709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135888" y="1199032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40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09512" y="1243308"/>
            <a:ext cx="45720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pc="50" dirty="0">
                <a:ln w="11430"/>
                <a:solidFill>
                  <a:srgbClr val="A60E5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животноводство</a:t>
            </a:r>
            <a:endParaRPr lang="ru-RU" sz="3600" b="1" spc="50" dirty="0">
              <a:ln w="11430"/>
              <a:solidFill>
                <a:srgbClr val="A60E5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868992" y="2770938"/>
            <a:ext cx="84969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b="1" dirty="0" smtClean="0">
                <a:latin typeface="Georgia" pitchFamily="18" charset="0"/>
              </a:rPr>
              <a:t>Каких  животных  называют  мелким рогатым  скотом?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3954141"/>
            <a:ext cx="280831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08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547664" y="2852544"/>
            <a:ext cx="849694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3200" b="1" dirty="0" smtClean="0">
                <a:latin typeface="Georgia" pitchFamily="18" charset="0"/>
              </a:rPr>
              <a:t>Назовите фуражные зерновые </a:t>
            </a:r>
            <a:r>
              <a:rPr lang="ru-RU" sz="3200" b="1" dirty="0" smtClean="0">
                <a:latin typeface="Georgia" pitchFamily="18" charset="0"/>
              </a:rPr>
              <a:t>культуры</a:t>
            </a:r>
            <a:endParaRPr lang="ru-RU" sz="2800" b="1" dirty="0" smtClean="0"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31640" y="1130886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rgbClr val="2A65AC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растениеводство</a:t>
            </a:r>
            <a:endParaRPr lang="ru-RU" sz="3600" b="1" spc="50" dirty="0">
              <a:ln w="11430"/>
              <a:gradFill>
                <a:gsLst>
                  <a:gs pos="25000">
                    <a:srgbClr val="2A65AC"/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12360" y="1058878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tx2">
                        <a:lumMod val="75000"/>
                      </a:schemeClr>
                    </a:gs>
                    <a:gs pos="100000">
                      <a:srgbClr val="2A65AC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ru-RU" sz="4400" b="1" spc="50" dirty="0">
              <a:ln w="11430"/>
              <a:gradFill>
                <a:gsLst>
                  <a:gs pos="25000">
                    <a:schemeClr val="tx2">
                      <a:lumMod val="75000"/>
                    </a:schemeClr>
                  </a:gs>
                  <a:gs pos="100000">
                    <a:srgbClr val="2A65AC"/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дом-6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244408" y="6031206"/>
            <a:ext cx="770731" cy="671196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13303"/>
            <a:ext cx="1247643" cy="199467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3954141"/>
            <a:ext cx="2808312" cy="28083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5" name="Рисунок 4" descr="дом-1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35888" y="5943788"/>
            <a:ext cx="770400" cy="6709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135888" y="1199032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40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09512" y="1243308"/>
            <a:ext cx="45720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pc="50" dirty="0">
                <a:ln w="11430"/>
                <a:solidFill>
                  <a:srgbClr val="A60E5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животноводство</a:t>
            </a:r>
            <a:endParaRPr lang="ru-RU" sz="3600" b="1" spc="50" dirty="0">
              <a:ln w="11430"/>
              <a:solidFill>
                <a:srgbClr val="A60E5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17794" y="3703648"/>
            <a:ext cx="84969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200" b="1" i="1" dirty="0" smtClean="0">
                <a:solidFill>
                  <a:srgbClr val="C00000"/>
                </a:solidFill>
                <a:latin typeface="Georgia" pitchFamily="18" charset="0"/>
              </a:rPr>
              <a:t>коз, овец</a:t>
            </a:r>
          </a:p>
        </p:txBody>
      </p:sp>
    </p:spTree>
    <p:extLst>
      <p:ext uri="{BB962C8B-B14F-4D97-AF65-F5344CB8AC3E}">
        <p14:creationId xmlns:p14="http://schemas.microsoft.com/office/powerpoint/2010/main" val="373777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5" name="Рисунок 4" descr="дом-1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35888" y="5943788"/>
            <a:ext cx="770400" cy="6709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135888" y="1199032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09512" y="1243308"/>
            <a:ext cx="45720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pc="50" dirty="0">
                <a:ln w="11430"/>
                <a:solidFill>
                  <a:srgbClr val="A60E5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животноводство</a:t>
            </a:r>
            <a:endParaRPr lang="ru-RU" sz="3600" b="1" spc="50" dirty="0">
              <a:ln w="11430"/>
              <a:solidFill>
                <a:srgbClr val="A60E5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143783" y="2680641"/>
            <a:ext cx="6496161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400" dirty="0" smtClean="0">
                <a:latin typeface="Georgia" pitchFamily="18" charset="0"/>
              </a:rPr>
              <a:t>В некоторых районах Ивановской, Костромской, Ярославской областей одна из отраслей специализации сельского хозяйства- овцеводство</a:t>
            </a:r>
            <a:r>
              <a:rPr lang="ru-RU" sz="2400" dirty="0" smtClean="0">
                <a:latin typeface="Georgia" pitchFamily="18" charset="0"/>
              </a:rPr>
              <a:t>. Основная </a:t>
            </a:r>
            <a:r>
              <a:rPr lang="ru-RU" sz="2400" dirty="0" smtClean="0">
                <a:latin typeface="Georgia" pitchFamily="18" charset="0"/>
              </a:rPr>
              <a:t>же природная зона, где разводят овец- степи</a:t>
            </a:r>
            <a:r>
              <a:rPr lang="ru-RU" sz="2800" dirty="0" smtClean="0">
                <a:latin typeface="Georgia" pitchFamily="18" charset="0"/>
              </a:rPr>
              <a:t>.</a:t>
            </a:r>
          </a:p>
          <a:p>
            <a:pPr>
              <a:spcBef>
                <a:spcPct val="20000"/>
              </a:spcBef>
            </a:pPr>
            <a:r>
              <a:rPr lang="ru-RU" sz="2000" b="1" dirty="0" smtClean="0">
                <a:latin typeface="Georgia" pitchFamily="18" charset="0"/>
              </a:rPr>
              <a:t>Почему существует этот ареал овцеводства в лесной зоне?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3954141"/>
            <a:ext cx="280831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25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5" name="Рисунок 4" descr="дом-1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35888" y="5943788"/>
            <a:ext cx="770400" cy="6709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135888" y="1199032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09512" y="1243308"/>
            <a:ext cx="45720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pc="50" dirty="0">
                <a:ln w="11430"/>
                <a:solidFill>
                  <a:srgbClr val="A60E5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животноводство</a:t>
            </a:r>
            <a:endParaRPr lang="ru-RU" sz="3600" b="1" spc="50" dirty="0">
              <a:ln w="11430"/>
              <a:solidFill>
                <a:srgbClr val="A60E5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830863" y="2958644"/>
            <a:ext cx="8299489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endParaRPr lang="ru-RU" sz="2400" i="1" dirty="0" smtClean="0">
              <a:latin typeface="Georgia" pitchFamily="18" charset="0"/>
            </a:endParaRPr>
          </a:p>
          <a:p>
            <a:pPr>
              <a:spcBef>
                <a:spcPct val="20000"/>
              </a:spcBef>
            </a:pPr>
            <a:r>
              <a:rPr lang="ru-RU" sz="2000" b="1" i="1" dirty="0" smtClean="0">
                <a:solidFill>
                  <a:srgbClr val="C00000"/>
                </a:solidFill>
                <a:latin typeface="Georgia" pitchFamily="18" charset="0"/>
              </a:rPr>
              <a:t>Существование овцеводства в этих районах обусловлено наличием потребительского рынка. Именно здесь издревле шили тулупы из овечьей шкуры. Здесь разводят романовскую породу овец. Эта порода имеет хорошую шкуру с длинным волокном.</a:t>
            </a:r>
          </a:p>
        </p:txBody>
      </p:sp>
    </p:spTree>
    <p:extLst>
      <p:ext uri="{BB962C8B-B14F-4D97-AF65-F5344CB8AC3E}">
        <p14:creationId xmlns:p14="http://schemas.microsoft.com/office/powerpoint/2010/main" val="76705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10" name="Рисунок 9" descr="Рисунок12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18356" y="5805264"/>
            <a:ext cx="770053" cy="66828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18607" y="1196752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АПК</a:t>
            </a:r>
            <a:endParaRPr lang="ru-RU" sz="36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99327" y="1124744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ru-RU" sz="44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482784" y="2634450"/>
            <a:ext cx="84969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2800" b="1" dirty="0" smtClean="0">
                <a:latin typeface="Georgia" pitchFamily="18" charset="0"/>
              </a:rPr>
              <a:t>Главная задача АПК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3954141"/>
            <a:ext cx="280831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01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10" name="Рисунок 9" descr="Рисунок12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18356" y="5805264"/>
            <a:ext cx="770053" cy="66828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18607" y="1196752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АПК</a:t>
            </a:r>
            <a:endParaRPr lang="ru-RU" sz="36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99327" y="1124744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ru-RU" sz="44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23012" y="3573016"/>
            <a:ext cx="84969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Обеспечить население страны продовольствием</a:t>
            </a:r>
          </a:p>
        </p:txBody>
      </p:sp>
    </p:spTree>
    <p:extLst>
      <p:ext uri="{BB962C8B-B14F-4D97-AF65-F5344CB8AC3E}">
        <p14:creationId xmlns:p14="http://schemas.microsoft.com/office/powerpoint/2010/main" val="175490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10" name="Рисунок 9" descr="Рисунок12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18356" y="5805264"/>
            <a:ext cx="770053" cy="66828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18607" y="1196752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АПК</a:t>
            </a:r>
            <a:endParaRPr lang="ru-RU" sz="36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99327" y="1124744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endParaRPr lang="ru-RU" sz="44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979712" y="2927493"/>
            <a:ext cx="6768752" cy="1040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b="1" dirty="0" smtClean="0">
                <a:latin typeface="Georgia" pitchFamily="18" charset="0"/>
              </a:rPr>
              <a:t>Какой тип сельского хозяйства </a:t>
            </a:r>
            <a:endParaRPr lang="ru-RU" sz="2800" b="1" dirty="0" smtClean="0">
              <a:latin typeface="Georgia" pitchFamily="18" charset="0"/>
            </a:endParaRPr>
          </a:p>
          <a:p>
            <a:pPr>
              <a:spcBef>
                <a:spcPct val="20000"/>
              </a:spcBef>
            </a:pPr>
            <a:r>
              <a:rPr lang="ru-RU" sz="2800" b="1" dirty="0" smtClean="0">
                <a:latin typeface="Georgia" pitchFamily="18" charset="0"/>
              </a:rPr>
              <a:t>называют </a:t>
            </a:r>
            <a:r>
              <a:rPr lang="ru-RU" sz="2800" b="1" dirty="0" smtClean="0">
                <a:latin typeface="Georgia" pitchFamily="18" charset="0"/>
              </a:rPr>
              <a:t>пригородным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3954141"/>
            <a:ext cx="280831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02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10" name="Рисунок 9" descr="Рисунок12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18356" y="5805264"/>
            <a:ext cx="770053" cy="66828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18607" y="1196752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АПК</a:t>
            </a:r>
            <a:endParaRPr lang="ru-RU" sz="36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99327" y="1124744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endParaRPr lang="ru-RU" sz="44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971600" y="2996952"/>
            <a:ext cx="849694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Особым (азональным) типом является пригородное сельское хозяйство. Его предприятия производят продукцию, которая не подлежит длительному хранению и дальним перевозкам.</a:t>
            </a:r>
          </a:p>
        </p:txBody>
      </p:sp>
    </p:spTree>
    <p:extLst>
      <p:ext uri="{BB962C8B-B14F-4D97-AF65-F5344CB8AC3E}">
        <p14:creationId xmlns:p14="http://schemas.microsoft.com/office/powerpoint/2010/main" val="400143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10" name="Рисунок 9" descr="Рисунок12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18356" y="5805264"/>
            <a:ext cx="770053" cy="66828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18607" y="1196752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АПК</a:t>
            </a:r>
            <a:endParaRPr lang="ru-RU" sz="36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99327" y="1124744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30</a:t>
            </a:r>
            <a:endParaRPr lang="ru-RU" sz="44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860644" y="2497015"/>
            <a:ext cx="84969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b="1" dirty="0" smtClean="0">
                <a:latin typeface="Georgia" pitchFamily="18" charset="0"/>
              </a:rPr>
              <a:t>Назовите центры </a:t>
            </a:r>
            <a:r>
              <a:rPr lang="ru-RU" sz="2800" b="1" dirty="0" smtClean="0">
                <a:latin typeface="Georgia" pitchFamily="18" charset="0"/>
              </a:rPr>
              <a:t>сельскохозяйственного </a:t>
            </a:r>
            <a:r>
              <a:rPr lang="ru-RU" sz="2800" b="1" dirty="0" smtClean="0">
                <a:latin typeface="Georgia" pitchFamily="18" charset="0"/>
              </a:rPr>
              <a:t>машиностроения</a:t>
            </a:r>
            <a:endParaRPr lang="ru-RU" sz="2800" b="1" dirty="0" smtClean="0">
              <a:latin typeface="Georgia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3954141"/>
            <a:ext cx="280831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04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10" name="Рисунок 9" descr="Рисунок12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18356" y="5805264"/>
            <a:ext cx="770053" cy="66828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18607" y="1196752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АПК</a:t>
            </a:r>
            <a:endParaRPr lang="ru-RU" sz="36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99327" y="1124744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30</a:t>
            </a:r>
            <a:endParaRPr lang="ru-RU" sz="44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82223" y="3336142"/>
            <a:ext cx="8496944" cy="1040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Ростов-на-Дону, Таганрог, </a:t>
            </a:r>
            <a:endParaRPr lang="ru-RU" sz="2800" b="1" i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Рязань</a:t>
            </a: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, Омск и др.</a:t>
            </a:r>
          </a:p>
        </p:txBody>
      </p:sp>
    </p:spTree>
    <p:extLst>
      <p:ext uri="{BB962C8B-B14F-4D97-AF65-F5344CB8AC3E}">
        <p14:creationId xmlns:p14="http://schemas.microsoft.com/office/powerpoint/2010/main" val="410260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10" name="Рисунок 9" descr="Рисунок12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18356" y="5805264"/>
            <a:ext cx="770053" cy="66828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18607" y="1196752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АПК</a:t>
            </a:r>
            <a:endParaRPr lang="ru-RU" sz="36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99327" y="1124744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40</a:t>
            </a:r>
            <a:endParaRPr lang="ru-RU" sz="44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860644" y="2436023"/>
            <a:ext cx="84969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b="1" dirty="0" smtClean="0">
                <a:latin typeface="Georgia" pitchFamily="18" charset="0"/>
              </a:rPr>
              <a:t>Назовите отличительные особенности сельского хозяйства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3954141"/>
            <a:ext cx="280831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4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899592" y="3099333"/>
            <a:ext cx="8496944" cy="2419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 «Не корми коня кнутом, а корми овсом»; «Кому что, а курице просо</a:t>
            </a:r>
            <a:r>
              <a:rPr lang="ru-RU" sz="2800" i="1" dirty="0" smtClean="0">
                <a:latin typeface="Georgia" pitchFamily="18" charset="0"/>
              </a:rPr>
              <a:t>».</a:t>
            </a:r>
          </a:p>
          <a:p>
            <a:pPr>
              <a:spcBef>
                <a:spcPct val="20000"/>
              </a:spcBef>
            </a:pPr>
            <a:endParaRPr lang="ru-RU" sz="2800" i="1" dirty="0" smtClean="0">
              <a:latin typeface="Georgia" pitchFamily="18" charset="0"/>
            </a:endParaRPr>
          </a:p>
          <a:p>
            <a:pPr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Как фуражные зерновые культуры используют: ячмень, овес, просо.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31640" y="1130886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rgbClr val="2A65AC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растениеводство</a:t>
            </a:r>
            <a:endParaRPr lang="ru-RU" sz="3600" b="1" spc="50" dirty="0">
              <a:ln w="11430"/>
              <a:gradFill>
                <a:gsLst>
                  <a:gs pos="25000">
                    <a:srgbClr val="2A65AC"/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12360" y="1058878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tx2">
                        <a:lumMod val="75000"/>
                      </a:schemeClr>
                    </a:gs>
                    <a:gs pos="100000">
                      <a:srgbClr val="2A65AC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ru-RU" sz="4400" b="1" spc="50" dirty="0">
              <a:ln w="11430"/>
              <a:gradFill>
                <a:gsLst>
                  <a:gs pos="25000">
                    <a:schemeClr val="tx2">
                      <a:lumMod val="75000"/>
                    </a:schemeClr>
                  </a:gs>
                  <a:gs pos="100000">
                    <a:srgbClr val="2A65AC"/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дом-6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244408" y="6031206"/>
            <a:ext cx="770731" cy="671196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13303"/>
            <a:ext cx="1247643" cy="1994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50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10" name="Рисунок 9" descr="Рисунок12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18356" y="5805264"/>
            <a:ext cx="770053" cy="66828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18607" y="1196752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АПК</a:t>
            </a:r>
            <a:endParaRPr lang="ru-RU" sz="36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99327" y="1124744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40</a:t>
            </a:r>
            <a:endParaRPr lang="ru-RU" sz="44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87422" y="3123777"/>
            <a:ext cx="8496944" cy="250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1) Оно зависит от природных условий</a:t>
            </a:r>
          </a:p>
          <a:p>
            <a:pPr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2) Производство сезонно</a:t>
            </a:r>
          </a:p>
          <a:p>
            <a:pPr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3) Земля- средство и предмет труда </a:t>
            </a:r>
          </a:p>
          <a:p>
            <a:pPr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4) Сельхозпредприятие  занимает  большую площадь</a:t>
            </a:r>
          </a:p>
        </p:txBody>
      </p:sp>
    </p:spTree>
    <p:extLst>
      <p:ext uri="{BB962C8B-B14F-4D97-AF65-F5344CB8AC3E}">
        <p14:creationId xmlns:p14="http://schemas.microsoft.com/office/powerpoint/2010/main" val="116815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10" name="Рисунок 9" descr="Рисунок12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18356" y="5805264"/>
            <a:ext cx="770053" cy="66828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18607" y="1196752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АПК</a:t>
            </a:r>
            <a:endParaRPr lang="ru-RU" sz="36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99327" y="1124744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endParaRPr lang="ru-RU" sz="44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860644" y="2528065"/>
            <a:ext cx="84969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b="1" dirty="0" smtClean="0">
                <a:latin typeface="Georgia" pitchFamily="18" charset="0"/>
              </a:rPr>
              <a:t>Какая г</a:t>
            </a:r>
            <a:r>
              <a:rPr lang="ru-RU" sz="2800" b="1" dirty="0" smtClean="0">
                <a:latin typeface="Georgia" pitchFamily="18" charset="0"/>
              </a:rPr>
              <a:t>лавная </a:t>
            </a:r>
            <a:r>
              <a:rPr lang="ru-RU" sz="2800" b="1" dirty="0">
                <a:latin typeface="Georgia" pitchFamily="18" charset="0"/>
              </a:rPr>
              <a:t>техническая культура </a:t>
            </a:r>
            <a:r>
              <a:rPr lang="ru-RU" sz="2800" b="1" dirty="0" smtClean="0">
                <a:latin typeface="Georgia" pitchFamily="18" charset="0"/>
              </a:rPr>
              <a:t>выращивается в Приморском крае</a:t>
            </a:r>
            <a:endParaRPr lang="ru-RU" sz="2800" b="1" dirty="0" smtClean="0">
              <a:latin typeface="Georgia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3954141"/>
            <a:ext cx="280831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12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10" name="Рисунок 9" descr="Рисунок12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18356" y="5805264"/>
            <a:ext cx="770053" cy="66828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18607" y="1196752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АПК</a:t>
            </a:r>
            <a:endParaRPr lang="ru-RU" sz="36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99327" y="1124744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endParaRPr lang="ru-RU" sz="44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055417" y="3933056"/>
            <a:ext cx="14071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3600" b="1" i="1" dirty="0">
                <a:solidFill>
                  <a:srgbClr val="C00000"/>
                </a:solidFill>
                <a:latin typeface="Georgia" pitchFamily="18" charset="0"/>
              </a:rPr>
              <a:t>С</a:t>
            </a:r>
            <a:r>
              <a:rPr lang="ru-RU" sz="3600" b="1" i="1" dirty="0" smtClean="0">
                <a:solidFill>
                  <a:srgbClr val="C00000"/>
                </a:solidFill>
                <a:latin typeface="Georgia" pitchFamily="18" charset="0"/>
              </a:rPr>
              <a:t>оя</a:t>
            </a:r>
            <a:endParaRPr lang="ru-RU" sz="36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87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14" name="Рисунок 13" descr="Рисунок14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88640" y="5877272"/>
            <a:ext cx="770400" cy="66858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950928" y="1124744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6">
                        <a:lumMod val="50000"/>
                      </a:schemeClr>
                    </a:gs>
                    <a:gs pos="100000">
                      <a:schemeClr val="accent6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ru-RU" sz="4400" b="1" spc="50" dirty="0">
              <a:ln w="11430"/>
              <a:gradFill>
                <a:gsLst>
                  <a:gs pos="25000">
                    <a:schemeClr val="accent6">
                      <a:lumMod val="5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62314" y="2483208"/>
            <a:ext cx="84969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b="1" dirty="0" smtClean="0">
                <a:latin typeface="Georgia" pitchFamily="18" charset="0"/>
              </a:rPr>
              <a:t>Какие отрасли входят в состав легкой промышленности ?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863798" y="940078"/>
            <a:ext cx="60634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spc="50" dirty="0">
                <a:ln w="11430"/>
                <a:solidFill>
                  <a:srgbClr val="A60E5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ЛЕГКАЯ</a:t>
            </a:r>
          </a:p>
          <a:p>
            <a:pPr algn="ctr"/>
            <a:r>
              <a:rPr lang="ru-RU" sz="2800" b="1" spc="50" dirty="0">
                <a:ln w="11430"/>
                <a:solidFill>
                  <a:srgbClr val="A60E5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ПРОМЫШЛЕННОСТЬ</a:t>
            </a:r>
            <a:endParaRPr lang="ru-RU" sz="2800" b="1" spc="50" dirty="0">
              <a:ln w="11430"/>
              <a:solidFill>
                <a:srgbClr val="A60E5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3954141"/>
            <a:ext cx="280831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73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14" name="Рисунок 13" descr="Рисунок14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88640" y="5877272"/>
            <a:ext cx="770400" cy="66858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950928" y="1124744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6">
                        <a:lumMod val="50000"/>
                      </a:schemeClr>
                    </a:gs>
                    <a:gs pos="100000">
                      <a:schemeClr val="accent6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ru-RU" sz="4400" b="1" spc="50" dirty="0">
              <a:ln w="11430"/>
              <a:gradFill>
                <a:gsLst>
                  <a:gs pos="25000">
                    <a:schemeClr val="accent6">
                      <a:lumMod val="5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31979" y="3276747"/>
            <a:ext cx="8496944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Текстильная</a:t>
            </a:r>
          </a:p>
          <a:p>
            <a:pPr algn="ctr"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Швейная </a:t>
            </a:r>
          </a:p>
          <a:p>
            <a:pPr algn="ctr"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Меховая </a:t>
            </a:r>
          </a:p>
          <a:p>
            <a:pPr algn="ctr"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Кожевенно-обувная</a:t>
            </a:r>
          </a:p>
          <a:p>
            <a:pPr algn="ctr"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</a:p>
          <a:p>
            <a:pPr>
              <a:spcBef>
                <a:spcPct val="20000"/>
              </a:spcBef>
            </a:pPr>
            <a:endParaRPr lang="ru-RU" sz="2800" i="1" dirty="0" smtClean="0">
              <a:latin typeface="Georgia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863798" y="940078"/>
            <a:ext cx="60634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spc="50" dirty="0">
                <a:ln w="11430"/>
                <a:solidFill>
                  <a:srgbClr val="A60E5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ЛЕГКАЯ</a:t>
            </a:r>
          </a:p>
          <a:p>
            <a:pPr algn="ctr"/>
            <a:r>
              <a:rPr lang="ru-RU" sz="2800" b="1" spc="50" dirty="0">
                <a:ln w="11430"/>
                <a:solidFill>
                  <a:srgbClr val="A60E5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ПРОМЫШЛЕННОСТЬ</a:t>
            </a:r>
            <a:endParaRPr lang="ru-RU" sz="2800" b="1" spc="50" dirty="0">
              <a:ln w="11430"/>
              <a:solidFill>
                <a:srgbClr val="A60E5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99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14" name="Рисунок 13" descr="Рисунок14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88640" y="5877272"/>
            <a:ext cx="770400" cy="66858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950928" y="1124744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6">
                        <a:lumMod val="50000"/>
                      </a:schemeClr>
                    </a:gs>
                    <a:gs pos="100000">
                      <a:schemeClr val="accent6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endParaRPr lang="ru-RU" sz="4400" b="1" spc="50" dirty="0">
              <a:ln w="11430"/>
              <a:gradFill>
                <a:gsLst>
                  <a:gs pos="25000">
                    <a:schemeClr val="accent6">
                      <a:lumMod val="5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863798" y="940078"/>
            <a:ext cx="60634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spc="50" dirty="0">
                <a:ln w="11430"/>
                <a:solidFill>
                  <a:srgbClr val="A60E5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ЛЕГКАЯ</a:t>
            </a:r>
          </a:p>
          <a:p>
            <a:pPr algn="ctr"/>
            <a:r>
              <a:rPr lang="ru-RU" sz="2800" b="1" spc="50" dirty="0">
                <a:ln w="11430"/>
                <a:solidFill>
                  <a:srgbClr val="A60E5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ПРОМЫШЛЕННОСТЬ</a:t>
            </a:r>
            <a:endParaRPr lang="ru-RU" sz="2800" b="1" spc="50" dirty="0">
              <a:ln w="11430"/>
              <a:solidFill>
                <a:srgbClr val="A60E5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94924" y="2276872"/>
            <a:ext cx="84969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b="1" dirty="0" smtClean="0">
                <a:latin typeface="Georgia" pitchFamily="18" charset="0"/>
              </a:rPr>
              <a:t>Что производит текстильная промышленность ? 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3954141"/>
            <a:ext cx="280831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84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14" name="Рисунок 13" descr="Рисунок14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88640" y="5877272"/>
            <a:ext cx="770400" cy="66858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950928" y="1124744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6">
                        <a:lumMod val="50000"/>
                      </a:schemeClr>
                    </a:gs>
                    <a:gs pos="100000">
                      <a:schemeClr val="accent6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endParaRPr lang="ru-RU" sz="4400" b="1" spc="50" dirty="0">
              <a:ln w="11430"/>
              <a:gradFill>
                <a:gsLst>
                  <a:gs pos="25000">
                    <a:schemeClr val="accent6">
                      <a:lumMod val="5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863798" y="940078"/>
            <a:ext cx="60634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spc="50" dirty="0">
                <a:ln w="11430"/>
                <a:solidFill>
                  <a:srgbClr val="A60E5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ЛЕГКАЯ</a:t>
            </a:r>
          </a:p>
          <a:p>
            <a:pPr algn="ctr"/>
            <a:r>
              <a:rPr lang="ru-RU" sz="2800" b="1" spc="50" dirty="0">
                <a:ln w="11430"/>
                <a:solidFill>
                  <a:srgbClr val="A60E5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ПРОМЫШЛЕННОСТЬ</a:t>
            </a:r>
            <a:endParaRPr lang="ru-RU" sz="2800" b="1" spc="50" dirty="0">
              <a:ln w="11430"/>
              <a:solidFill>
                <a:srgbClr val="A60E5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62096" y="2948040"/>
            <a:ext cx="8496944" cy="4142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Ткани: </a:t>
            </a:r>
          </a:p>
          <a:p>
            <a:pPr algn="ctr"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хлопчатобумажные </a:t>
            </a:r>
          </a:p>
          <a:p>
            <a:pPr algn="ctr"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шелковые</a:t>
            </a:r>
          </a:p>
          <a:p>
            <a:pPr algn="ctr"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льняные</a:t>
            </a:r>
          </a:p>
          <a:p>
            <a:pPr algn="ctr"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шерстяные</a:t>
            </a:r>
          </a:p>
          <a:p>
            <a:pPr algn="ctr"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синтетические</a:t>
            </a:r>
          </a:p>
          <a:p>
            <a:pPr>
              <a:spcBef>
                <a:spcPct val="20000"/>
              </a:spcBef>
            </a:pPr>
            <a:endParaRPr lang="ru-RU" sz="2800" i="1" dirty="0" smtClean="0">
              <a:latin typeface="Georgia" pitchFamily="18" charset="0"/>
            </a:endParaRPr>
          </a:p>
          <a:p>
            <a:pPr>
              <a:spcBef>
                <a:spcPct val="20000"/>
              </a:spcBef>
            </a:pPr>
            <a:endParaRPr lang="ru-RU" sz="2800" i="1" dirty="0" smtClean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03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14" name="Рисунок 13" descr="Рисунок14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88640" y="5877272"/>
            <a:ext cx="770400" cy="66858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950928" y="1124744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6">
                        <a:lumMod val="50000"/>
                      </a:schemeClr>
                    </a:gs>
                    <a:gs pos="100000">
                      <a:schemeClr val="accent6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30</a:t>
            </a:r>
            <a:endParaRPr lang="ru-RU" sz="4400" b="1" spc="50" dirty="0">
              <a:ln w="11430"/>
              <a:gradFill>
                <a:gsLst>
                  <a:gs pos="25000">
                    <a:schemeClr val="accent6">
                      <a:lumMod val="5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863798" y="940078"/>
            <a:ext cx="60634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spc="50" dirty="0">
                <a:ln w="11430"/>
                <a:solidFill>
                  <a:srgbClr val="A60E5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ЛЕГКАЯ</a:t>
            </a:r>
          </a:p>
          <a:p>
            <a:pPr algn="ctr"/>
            <a:r>
              <a:rPr lang="ru-RU" sz="2800" b="1" spc="50" dirty="0">
                <a:ln w="11430"/>
                <a:solidFill>
                  <a:srgbClr val="A60E5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ПРОМЫШЛЕННОСТЬ</a:t>
            </a:r>
            <a:endParaRPr lang="ru-RU" sz="2800" b="1" spc="50" dirty="0">
              <a:ln w="11430"/>
              <a:solidFill>
                <a:srgbClr val="A60E5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889026" y="2754959"/>
            <a:ext cx="84969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b="1" dirty="0" smtClean="0">
                <a:latin typeface="Georgia" pitchFamily="18" charset="0"/>
              </a:rPr>
              <a:t>На сырье или на потребителя ориентирован выпуск готовой одежды ?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3954141"/>
            <a:ext cx="280831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25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14" name="Рисунок 13" descr="Рисунок14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88640" y="5877272"/>
            <a:ext cx="770400" cy="66858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950928" y="1124744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6">
                        <a:lumMod val="50000"/>
                      </a:schemeClr>
                    </a:gs>
                    <a:gs pos="100000">
                      <a:schemeClr val="accent6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30</a:t>
            </a:r>
            <a:endParaRPr lang="ru-RU" sz="4400" b="1" spc="50" dirty="0">
              <a:ln w="11430"/>
              <a:gradFill>
                <a:gsLst>
                  <a:gs pos="25000">
                    <a:schemeClr val="accent6">
                      <a:lumMod val="5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863798" y="940078"/>
            <a:ext cx="60634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spc="50" dirty="0">
                <a:ln w="11430"/>
                <a:solidFill>
                  <a:srgbClr val="A60E5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ЛЕГКАЯ</a:t>
            </a:r>
          </a:p>
          <a:p>
            <a:pPr algn="ctr"/>
            <a:r>
              <a:rPr lang="ru-RU" sz="2800" b="1" spc="50" dirty="0">
                <a:ln w="11430"/>
                <a:solidFill>
                  <a:srgbClr val="A60E5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ПРОМЫШЛЕННОСТЬ</a:t>
            </a:r>
            <a:endParaRPr lang="ru-RU" sz="2800" b="1" spc="50" dirty="0">
              <a:ln w="11430"/>
              <a:solidFill>
                <a:srgbClr val="A60E5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78084" y="3889211"/>
            <a:ext cx="84969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200" b="1" i="1" dirty="0" smtClean="0">
                <a:solidFill>
                  <a:srgbClr val="C00000"/>
                </a:solidFill>
                <a:latin typeface="Georgia" pitchFamily="18" charset="0"/>
              </a:rPr>
              <a:t>на потребителя</a:t>
            </a:r>
          </a:p>
        </p:txBody>
      </p:sp>
    </p:spTree>
    <p:extLst>
      <p:ext uri="{BB962C8B-B14F-4D97-AF65-F5344CB8AC3E}">
        <p14:creationId xmlns:p14="http://schemas.microsoft.com/office/powerpoint/2010/main" val="99735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14" name="Рисунок 13" descr="Рисунок14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88640" y="5877272"/>
            <a:ext cx="770400" cy="66858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950928" y="1124744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6">
                        <a:lumMod val="50000"/>
                      </a:schemeClr>
                    </a:gs>
                    <a:gs pos="100000">
                      <a:schemeClr val="accent6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40</a:t>
            </a:r>
            <a:endParaRPr lang="ru-RU" sz="4400" b="1" spc="50" dirty="0">
              <a:ln w="11430"/>
              <a:gradFill>
                <a:gsLst>
                  <a:gs pos="25000">
                    <a:schemeClr val="accent6">
                      <a:lumMod val="5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863798" y="940078"/>
            <a:ext cx="60634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spc="50" dirty="0">
                <a:ln w="11430"/>
                <a:solidFill>
                  <a:srgbClr val="A60E5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ЛЕГКАЯ</a:t>
            </a:r>
          </a:p>
          <a:p>
            <a:pPr algn="ctr"/>
            <a:r>
              <a:rPr lang="ru-RU" sz="2800" b="1" spc="50" dirty="0">
                <a:ln w="11430"/>
                <a:solidFill>
                  <a:srgbClr val="A60E5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ПРОМЫШЛЕННОСТЬ</a:t>
            </a:r>
            <a:endParaRPr lang="ru-RU" sz="2800" b="1" spc="50" dirty="0">
              <a:ln w="11430"/>
              <a:solidFill>
                <a:srgbClr val="A60E5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860644" y="2419218"/>
            <a:ext cx="788782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b="1" dirty="0" smtClean="0">
                <a:latin typeface="Georgia" pitchFamily="18" charset="0"/>
              </a:rPr>
              <a:t>Чем объяснить, что многие предприятия легкой промышленности издавна возникали в Центре России ?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3954141"/>
            <a:ext cx="280831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20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971600" y="1026313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rgbClr val="2A65AC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растениеводство</a:t>
            </a:r>
            <a:endParaRPr lang="ru-RU" sz="3600" b="1" spc="50" dirty="0">
              <a:ln w="11430"/>
              <a:gradFill>
                <a:gsLst>
                  <a:gs pos="25000">
                    <a:srgbClr val="2A65AC"/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дом-6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244408" y="6031206"/>
            <a:ext cx="770731" cy="671196"/>
          </a:xfrm>
          <a:prstGeom prst="rect">
            <a:avLst/>
          </a:prstGeom>
        </p:spPr>
      </p:pic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763688" y="3020984"/>
            <a:ext cx="849694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3200" b="1" dirty="0" smtClean="0">
                <a:latin typeface="Georgia" pitchFamily="18" charset="0"/>
              </a:rPr>
              <a:t>Назовите крупяные зерновые </a:t>
            </a:r>
            <a:r>
              <a:rPr lang="ru-RU" sz="3200" b="1" dirty="0" smtClean="0">
                <a:latin typeface="Georgia" pitchFamily="18" charset="0"/>
              </a:rPr>
              <a:t>культуры</a:t>
            </a:r>
            <a:endParaRPr lang="ru-RU" sz="3200" b="1" dirty="0" smtClean="0">
              <a:latin typeface="Georg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40352" y="1002831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tx2">
                        <a:lumMod val="75000"/>
                      </a:schemeClr>
                    </a:gs>
                    <a:gs pos="100000">
                      <a:srgbClr val="2A65AC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endParaRPr lang="ru-RU" sz="4400" b="1" spc="50" dirty="0">
              <a:ln w="11430"/>
              <a:gradFill>
                <a:gsLst>
                  <a:gs pos="25000">
                    <a:schemeClr val="tx2">
                      <a:lumMod val="75000"/>
                    </a:schemeClr>
                  </a:gs>
                  <a:gs pos="100000">
                    <a:srgbClr val="2A65AC"/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3954141"/>
            <a:ext cx="280831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64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14" name="Рисунок 13" descr="Рисунок14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88640" y="5877272"/>
            <a:ext cx="770400" cy="66858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950928" y="1124744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6">
                        <a:lumMod val="50000"/>
                      </a:schemeClr>
                    </a:gs>
                    <a:gs pos="100000">
                      <a:schemeClr val="accent6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40</a:t>
            </a:r>
            <a:endParaRPr lang="ru-RU" sz="4400" b="1" spc="50" dirty="0">
              <a:ln w="11430"/>
              <a:gradFill>
                <a:gsLst>
                  <a:gs pos="25000">
                    <a:schemeClr val="accent6">
                      <a:lumMod val="5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863798" y="940078"/>
            <a:ext cx="60634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spc="50" dirty="0">
                <a:ln w="11430"/>
                <a:solidFill>
                  <a:srgbClr val="A60E5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ЛЕГКАЯ</a:t>
            </a:r>
          </a:p>
          <a:p>
            <a:pPr algn="ctr"/>
            <a:r>
              <a:rPr lang="ru-RU" sz="2800" b="1" spc="50" dirty="0">
                <a:ln w="11430"/>
                <a:solidFill>
                  <a:srgbClr val="A60E5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ПРОМЫШЛЕННОСТЬ</a:t>
            </a:r>
            <a:endParaRPr lang="ru-RU" sz="2800" b="1" spc="50" dirty="0">
              <a:ln w="11430"/>
              <a:solidFill>
                <a:srgbClr val="A60E5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74685" y="3429000"/>
            <a:ext cx="809839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400" b="1" i="1" dirty="0" smtClean="0">
                <a:solidFill>
                  <a:srgbClr val="C00000"/>
                </a:solidFill>
                <a:latin typeface="Georgia" pitchFamily="18" charset="0"/>
              </a:rPr>
              <a:t>Со второй половины 18 века в Центре России и на  </a:t>
            </a:r>
            <a:r>
              <a:rPr lang="ru-RU" sz="2400" b="1" i="1" dirty="0" smtClean="0">
                <a:solidFill>
                  <a:srgbClr val="C00000"/>
                </a:solidFill>
                <a:latin typeface="Georgia" pitchFamily="18" charset="0"/>
              </a:rPr>
              <a:t>Северо - Западе </a:t>
            </a:r>
            <a:r>
              <a:rPr lang="ru-RU" sz="2400" b="1" i="1" dirty="0" smtClean="0">
                <a:solidFill>
                  <a:srgbClr val="C00000"/>
                </a:solidFill>
                <a:latin typeface="Georgia" pitchFamily="18" charset="0"/>
              </a:rPr>
              <a:t>стали возникать фабрики на своем и  привозном сырье, ориентированные на потребителя </a:t>
            </a:r>
          </a:p>
        </p:txBody>
      </p:sp>
    </p:spTree>
    <p:extLst>
      <p:ext uri="{BB962C8B-B14F-4D97-AF65-F5344CB8AC3E}">
        <p14:creationId xmlns:p14="http://schemas.microsoft.com/office/powerpoint/2010/main" val="102827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14" name="Рисунок 13" descr="Рисунок14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88640" y="5877272"/>
            <a:ext cx="770400" cy="66858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950928" y="1124744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6">
                        <a:lumMod val="50000"/>
                      </a:schemeClr>
                    </a:gs>
                    <a:gs pos="100000">
                      <a:schemeClr val="accent6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endParaRPr lang="ru-RU" sz="4400" b="1" spc="50" dirty="0">
              <a:ln w="11430"/>
              <a:gradFill>
                <a:gsLst>
                  <a:gs pos="25000">
                    <a:schemeClr val="accent6">
                      <a:lumMod val="5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863798" y="940078"/>
            <a:ext cx="60634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spc="50" dirty="0">
                <a:ln w="11430"/>
                <a:solidFill>
                  <a:srgbClr val="A60E5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ЛЕГКАЯ</a:t>
            </a:r>
          </a:p>
          <a:p>
            <a:pPr algn="ctr"/>
            <a:r>
              <a:rPr lang="ru-RU" sz="2800" b="1" spc="50" dirty="0">
                <a:ln w="11430"/>
                <a:solidFill>
                  <a:srgbClr val="A60E5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ПРОМЫШЛЕННОСТЬ</a:t>
            </a:r>
            <a:endParaRPr lang="ru-RU" sz="2800" b="1" spc="50" dirty="0">
              <a:ln w="11430"/>
              <a:solidFill>
                <a:srgbClr val="A60E5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860644" y="2608978"/>
            <a:ext cx="84969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b="1" dirty="0" smtClean="0">
                <a:latin typeface="Georgia" pitchFamily="18" charset="0"/>
              </a:rPr>
              <a:t>Каким образом АПК воздействует на природную среду ?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3954141"/>
            <a:ext cx="280831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77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14" name="Рисунок 13" descr="Рисунок14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88640" y="5877272"/>
            <a:ext cx="770400" cy="66858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950928" y="1124744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6">
                        <a:lumMod val="50000"/>
                      </a:schemeClr>
                    </a:gs>
                    <a:gs pos="100000">
                      <a:schemeClr val="accent6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endParaRPr lang="ru-RU" sz="4400" b="1" spc="50" dirty="0">
              <a:ln w="11430"/>
              <a:gradFill>
                <a:gsLst>
                  <a:gs pos="25000">
                    <a:schemeClr val="accent6">
                      <a:lumMod val="5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863798" y="940078"/>
            <a:ext cx="60634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spc="50" dirty="0">
                <a:ln w="11430"/>
                <a:solidFill>
                  <a:srgbClr val="A60E5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ЛЕГКАЯ</a:t>
            </a:r>
          </a:p>
          <a:p>
            <a:pPr algn="ctr"/>
            <a:r>
              <a:rPr lang="ru-RU" sz="2800" b="1" spc="50" dirty="0">
                <a:ln w="11430"/>
                <a:solidFill>
                  <a:srgbClr val="A60E5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ПРОМЫШЛЕННОСТЬ</a:t>
            </a:r>
            <a:endParaRPr lang="ru-RU" sz="2800" b="1" spc="50" dirty="0">
              <a:ln w="11430"/>
              <a:solidFill>
                <a:srgbClr val="A60E5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971600" y="3212976"/>
            <a:ext cx="7987440" cy="293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Возможно з</a:t>
            </a: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агрязнение </a:t>
            </a: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природной среды </a:t>
            </a: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из-за нарушения </a:t>
            </a: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технологий внесения удобрений;</a:t>
            </a:r>
          </a:p>
          <a:p>
            <a:pPr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Неправильного чередования культур; </a:t>
            </a:r>
          </a:p>
          <a:p>
            <a:pPr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Перевыпаса  скота…</a:t>
            </a:r>
          </a:p>
          <a:p>
            <a:pPr>
              <a:spcBef>
                <a:spcPct val="20000"/>
              </a:spcBef>
            </a:pPr>
            <a:endParaRPr lang="ru-RU" sz="2800" i="1" dirty="0" smtClean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01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5800" y="377949"/>
            <a:ext cx="8278813" cy="3267075"/>
          </a:xfrm>
        </p:spPr>
        <p:txBody>
          <a:bodyPr/>
          <a:lstStyle/>
          <a:p>
            <a:pPr eaLnBrk="1" hangingPunct="1"/>
            <a:r>
              <a:rPr lang="ru-RU" sz="3200" i="1" dirty="0" smtClean="0"/>
              <a:t>ИГРА ОКОНЧЕНА</a:t>
            </a:r>
            <a:endParaRPr lang="ru-RU" sz="3200" dirty="0" smtClean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95321" y="440593"/>
            <a:ext cx="83632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Федеральное </a:t>
            </a:r>
            <a:r>
              <a:rPr lang="ru-RU" sz="1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государственное бюджетное образовательное учреждение высшего образования </a:t>
            </a:r>
            <a:endParaRPr lang="ru-RU" sz="1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1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Приморская государственная сельскохозяйственная академия»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22" y="3140968"/>
            <a:ext cx="4390128" cy="371703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907216" y="5733256"/>
            <a:ext cx="1835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СПАСИБО!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518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971600" y="1026313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rgbClr val="2A65AC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растениеводство</a:t>
            </a:r>
            <a:endParaRPr lang="ru-RU" sz="3600" b="1" spc="50" dirty="0">
              <a:ln w="11430"/>
              <a:gradFill>
                <a:gsLst>
                  <a:gs pos="25000">
                    <a:srgbClr val="2A65AC"/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дом-6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244408" y="6031206"/>
            <a:ext cx="770731" cy="671196"/>
          </a:xfrm>
          <a:prstGeom prst="rect">
            <a:avLst/>
          </a:prstGeom>
        </p:spPr>
      </p:pic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18195" y="3933056"/>
            <a:ext cx="849694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200" b="1" i="1" dirty="0" smtClean="0">
                <a:solidFill>
                  <a:srgbClr val="C00000"/>
                </a:solidFill>
                <a:latin typeface="Georgia" pitchFamily="18" charset="0"/>
              </a:rPr>
              <a:t>Рис, гречиха, просо, пшеница, ячмень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40352" y="1002831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tx2">
                        <a:lumMod val="75000"/>
                      </a:schemeClr>
                    </a:gs>
                    <a:gs pos="100000">
                      <a:srgbClr val="2A65AC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endParaRPr lang="ru-RU" sz="4400" b="1" spc="50" dirty="0">
              <a:ln w="11430"/>
              <a:gradFill>
                <a:gsLst>
                  <a:gs pos="25000">
                    <a:schemeClr val="tx2">
                      <a:lumMod val="75000"/>
                    </a:schemeClr>
                  </a:gs>
                  <a:gs pos="100000">
                    <a:srgbClr val="2A65AC"/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8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971600" y="1026313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rgbClr val="2A65AC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растениеводство</a:t>
            </a:r>
            <a:endParaRPr lang="ru-RU" sz="3600" b="1" spc="50" dirty="0">
              <a:ln w="11430"/>
              <a:gradFill>
                <a:gsLst>
                  <a:gs pos="25000">
                    <a:srgbClr val="2A65AC"/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дом-6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244408" y="6031206"/>
            <a:ext cx="770731" cy="67119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740352" y="1002831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tx2">
                        <a:lumMod val="75000"/>
                      </a:schemeClr>
                    </a:gs>
                    <a:gs pos="100000">
                      <a:srgbClr val="2A65AC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30</a:t>
            </a:r>
            <a:endParaRPr lang="ru-RU" sz="4400" b="1" spc="50" dirty="0">
              <a:ln w="11430"/>
              <a:gradFill>
                <a:gsLst>
                  <a:gs pos="25000">
                    <a:schemeClr val="tx2">
                      <a:lumMod val="75000"/>
                    </a:schemeClr>
                  </a:gs>
                  <a:gs pos="100000">
                    <a:srgbClr val="2A65AC"/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339752" y="3238033"/>
            <a:ext cx="8496944" cy="1175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3200" b="1" dirty="0" smtClean="0">
                <a:latin typeface="Georgia" pitchFamily="18" charset="0"/>
              </a:rPr>
              <a:t>Из какой крупы варят</a:t>
            </a:r>
          </a:p>
          <a:p>
            <a:pPr>
              <a:spcBef>
                <a:spcPct val="20000"/>
              </a:spcBef>
            </a:pPr>
            <a:r>
              <a:rPr lang="ru-RU" sz="3200" b="1" dirty="0" smtClean="0">
                <a:latin typeface="Georgia" pitchFamily="18" charset="0"/>
              </a:rPr>
              <a:t> пшенную кашу 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3954141"/>
            <a:ext cx="280831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80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971600" y="1026313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rgbClr val="2A65AC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растениеводство</a:t>
            </a:r>
            <a:endParaRPr lang="ru-RU" sz="3600" b="1" spc="50" dirty="0">
              <a:ln w="11430"/>
              <a:gradFill>
                <a:gsLst>
                  <a:gs pos="25000">
                    <a:srgbClr val="2A65AC"/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дом-6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244408" y="6031206"/>
            <a:ext cx="770731" cy="67119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740352" y="1002831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tx2">
                        <a:lumMod val="75000"/>
                      </a:schemeClr>
                    </a:gs>
                    <a:gs pos="100000">
                      <a:srgbClr val="2A65AC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30</a:t>
            </a:r>
            <a:endParaRPr lang="ru-RU" sz="4400" b="1" spc="50" dirty="0">
              <a:ln w="11430"/>
              <a:gradFill>
                <a:gsLst>
                  <a:gs pos="25000">
                    <a:schemeClr val="tx2">
                      <a:lumMod val="75000"/>
                    </a:schemeClr>
                  </a:gs>
                  <a:gs pos="100000">
                    <a:srgbClr val="2A65AC"/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47056" y="3765525"/>
            <a:ext cx="84969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200" b="1" i="1" dirty="0" smtClean="0">
                <a:solidFill>
                  <a:srgbClr val="C00000"/>
                </a:solidFill>
                <a:latin typeface="Georgia" pitchFamily="18" charset="0"/>
              </a:rPr>
              <a:t>Из  проса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44" y="426217"/>
            <a:ext cx="1247643" cy="1994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19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971600" y="1026313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rgbClr val="2A65AC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растениеводство</a:t>
            </a:r>
            <a:endParaRPr lang="ru-RU" sz="3600" b="1" spc="50" dirty="0">
              <a:ln w="11430"/>
              <a:gradFill>
                <a:gsLst>
                  <a:gs pos="25000">
                    <a:srgbClr val="2A65AC"/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дом-6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244408" y="6031206"/>
            <a:ext cx="770731" cy="67119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740352" y="1002831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tx2">
                        <a:lumMod val="75000"/>
                      </a:schemeClr>
                    </a:gs>
                    <a:gs pos="100000">
                      <a:srgbClr val="2A65AC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40</a:t>
            </a:r>
            <a:endParaRPr lang="ru-RU" sz="4400" b="1" spc="50" dirty="0">
              <a:ln w="11430"/>
              <a:gradFill>
                <a:gsLst>
                  <a:gs pos="25000">
                    <a:schemeClr val="tx2">
                      <a:lumMod val="75000"/>
                    </a:schemeClr>
                  </a:gs>
                  <a:gs pos="100000">
                    <a:srgbClr val="2A65AC"/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088635" y="2636912"/>
            <a:ext cx="6552728" cy="3120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ru-RU" sz="2400" b="1" dirty="0" smtClean="0">
                <a:latin typeface="Georgia" pitchFamily="18" charset="0"/>
              </a:rPr>
              <a:t>Эта зерновая культура самая скороспелая и морозоустойчивая, дальше всех «идет» на север и выше всех в горы. У русских крестьян ценилась перловка, получаемая из этой культуры, похожая на речной жемчуг. </a:t>
            </a:r>
            <a:endParaRPr lang="ru-RU" sz="2400" b="1" dirty="0" smtClean="0">
              <a:latin typeface="Georgia" pitchFamily="18" charset="0"/>
            </a:endParaRPr>
          </a:p>
          <a:p>
            <a:pPr algn="just">
              <a:spcBef>
                <a:spcPct val="20000"/>
              </a:spcBef>
            </a:pPr>
            <a:r>
              <a:rPr lang="ru-RU" sz="2400" b="1" dirty="0" smtClean="0">
                <a:latin typeface="Georgia" pitchFamily="18" charset="0"/>
              </a:rPr>
              <a:t>О </a:t>
            </a:r>
            <a:r>
              <a:rPr lang="ru-RU" sz="2400" b="1" dirty="0" smtClean="0">
                <a:latin typeface="Georgia" pitchFamily="18" charset="0"/>
              </a:rPr>
              <a:t>какой зерновой культуре идет речь?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26217"/>
            <a:ext cx="1247643" cy="1994671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3954141"/>
            <a:ext cx="280831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62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сулы">
  <a:themeElements>
    <a:clrScheme name="Капсулы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Капсул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</TotalTime>
  <Words>802</Words>
  <Application>Microsoft Office PowerPoint</Application>
  <PresentationFormat>Экран (4:3)</PresentationFormat>
  <Paragraphs>244</Paragraphs>
  <Slides>53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53</vt:i4>
      </vt:variant>
    </vt:vector>
  </HeadingPairs>
  <TitlesOfParts>
    <vt:vector size="60" baseType="lpstr">
      <vt:lpstr>a_BodoniOrtoTitulNr</vt:lpstr>
      <vt:lpstr>Arial</vt:lpstr>
      <vt:lpstr>Calibri</vt:lpstr>
      <vt:lpstr>Georgia</vt:lpstr>
      <vt:lpstr>Times New Roman</vt:lpstr>
      <vt:lpstr>Wingdings</vt:lpstr>
      <vt:lpstr>Капсулы</vt:lpstr>
      <vt:lpstr>ИНТЕЛЛЕКТУАЛЬНАЯ ИГРА  ПО ТЕМЕ  «АГРОПРОМЫШЛЕННЫЙ КОМПЛЕКС РОССИИ»</vt:lpstr>
      <vt:lpstr>УМНИКИ И УМНИЦЫ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ИГРА ОКОНЧЕНА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и перспективы развития аграрного сектора экономики в Балтайском муниципальном районе.</dc:title>
  <dc:creator>Елена</dc:creator>
  <cp:lastModifiedBy>Анна Редкокашина</cp:lastModifiedBy>
  <cp:revision>26</cp:revision>
  <dcterms:created xsi:type="dcterms:W3CDTF">2011-03-22T11:32:45Z</dcterms:created>
  <dcterms:modified xsi:type="dcterms:W3CDTF">2022-07-24T04:33:22Z</dcterms:modified>
</cp:coreProperties>
</file>