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8" r:id="rId3"/>
    <p:sldId id="259" r:id="rId4"/>
    <p:sldId id="261" r:id="rId5"/>
    <p:sldId id="267" r:id="rId6"/>
    <p:sldId id="268" r:id="rId7"/>
    <p:sldId id="263" r:id="rId8"/>
    <p:sldId id="264" r:id="rId9"/>
    <p:sldId id="266" r:id="rId10"/>
    <p:sldId id="269" r:id="rId11"/>
    <p:sldId id="271" r:id="rId12"/>
    <p:sldId id="272" r:id="rId13"/>
    <p:sldId id="270" r:id="rId14"/>
    <p:sldId id="274" r:id="rId15"/>
    <p:sldId id="275" r:id="rId16"/>
    <p:sldId id="273" r:id="rId17"/>
    <p:sldId id="276" r:id="rId18"/>
    <p:sldId id="277" r:id="rId19"/>
    <p:sldId id="279" r:id="rId20"/>
    <p:sldId id="278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8" r:id="rId29"/>
    <p:sldId id="287" r:id="rId30"/>
    <p:sldId id="289" r:id="rId31"/>
    <p:sldId id="290" r:id="rId32"/>
    <p:sldId id="291" r:id="rId33"/>
    <p:sldId id="292" r:id="rId34"/>
    <p:sldId id="293" r:id="rId35"/>
    <p:sldId id="294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12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99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79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455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615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873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221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60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4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58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420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834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9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63505" y="428354"/>
            <a:ext cx="8413345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indent="33813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</a:t>
            </a:r>
          </a:p>
          <a:p>
            <a:pPr indent="33813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«Приморская государственная сельскохозяйственная академия»</a:t>
            </a:r>
          </a:p>
          <a:p>
            <a:pPr indent="338138"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382757" y="1925542"/>
            <a:ext cx="6284889" cy="16305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</a:rPr>
              <a:t>Тракторы, 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</a:rPr>
              <a:t>автомобили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46071" y="3781478"/>
            <a:ext cx="6221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и сельскохозяйственные машины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6" b="27888"/>
          <a:stretch/>
        </p:blipFill>
        <p:spPr>
          <a:xfrm>
            <a:off x="292771" y="4649273"/>
            <a:ext cx="8584079" cy="204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68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>
            <a:extLst>
              <a:ext uri="{FF2B5EF4-FFF2-40B4-BE49-F238E27FC236}">
                <a16:creationId xmlns="" xmlns:a16="http://schemas.microsoft.com/office/drawing/2014/main" id="{894E47F7-CBFF-4795-A04F-089BD41CD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324" y="246621"/>
            <a:ext cx="6643909" cy="6319816"/>
          </a:xfrm>
          <a:prstGeom prst="rect">
            <a:avLst/>
          </a:prstGeom>
        </p:spPr>
      </p:pic>
      <p:sp>
        <p:nvSpPr>
          <p:cNvPr id="3" name="Пятиугольник 2"/>
          <p:cNvSpPr/>
          <p:nvPr/>
        </p:nvSpPr>
        <p:spPr>
          <a:xfrm>
            <a:off x="141666" y="347730"/>
            <a:ext cx="8461421" cy="46364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</a:rPr>
              <a:t>Классификация поршневых двигателей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872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909" y="403331"/>
            <a:ext cx="8293995" cy="65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8174" y="560423"/>
            <a:ext cx="80094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Назначение составляющих элементов</a:t>
            </a:r>
          </a:p>
        </p:txBody>
      </p:sp>
      <p:pic>
        <p:nvPicPr>
          <p:cNvPr id="2050" name="Picture 2" descr="https://asx-club.su/wp-content/uploads/0/1/6/01600fe0403e62878d048e9c24f23e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5" y="1404725"/>
            <a:ext cx="3223849" cy="237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8844" y="3815349"/>
            <a:ext cx="381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Кривошипно-шатунный механизм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преобразовывает прямолинейное возвратно-поступательное движение поршня во вращательное движение коленчатого вала. В него входят цилиндр, поршень с кольцами, поршневой палец, шатун, коленчатый вал и маховик.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s://avatars.mds.yandex.net/i?id=bb76bb2fba1a027bf796b5c133f9c9e9_l-5419040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371" y="1107145"/>
            <a:ext cx="3621350" cy="271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91267" y="3841009"/>
            <a:ext cx="41064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Механизм газораспределения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предназначен для впуска в цилиндр горючей смеси или воздуха и выпуска из него отработавших газов в определенные промежутки времени.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Состоит из распределительного вала, шестерен, привода распределительного вала, толкателей, клапанов, пружин.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77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kolesodisk.ru/wp-content/uploads/2/4/b/24be7cded124af5d37dfa056c4da28ec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r="6637"/>
          <a:stretch/>
        </p:blipFill>
        <p:spPr bwMode="auto">
          <a:xfrm>
            <a:off x="1356385" y="1150530"/>
            <a:ext cx="6911252" cy="434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5909" y="403331"/>
            <a:ext cx="8293995" cy="65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8174" y="560423"/>
            <a:ext cx="80094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Назначение составляющих элементов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0773" y="5491031"/>
            <a:ext cx="8202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питания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служит для приготовления горючей смеси и подвода ее к цилиндру (бензиновые и газовые двигатели) или подачи топлива в цилиндр и наполнения его воздухом (дизели).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529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760" y="686538"/>
            <a:ext cx="811369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Регулятор скорости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автоматически действующий механизм, предназначенный для изменения подачи топлива или горючей смеси в зависимости от нагрузки двигателя.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Смазочная система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предназначена для подвода смазочного материала к поверхностям трения деталей и частичного отвода теплоты от трущихся деталей.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охлаждения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предназначена для отвода теплоты от нагретых деталей в атмосферу и может быть жидкостной или воздушной.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зажигания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служит для своевременного зажигания горючей смеси электрической искрой в цилиндрах карбюраторного и газового двигателей.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580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909" y="403331"/>
            <a:ext cx="8293995" cy="65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8174" y="560423"/>
            <a:ext cx="80094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Назначение составляющих элементов</a:t>
            </a:r>
          </a:p>
        </p:txBody>
      </p:sp>
      <p:pic>
        <p:nvPicPr>
          <p:cNvPr id="7" name="Picture 4" descr="http://www.autospecialist.info/wp-content/uploads/2014/03/1-01%D0%A1%D1%80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005" y="2315839"/>
            <a:ext cx="7649526" cy="35955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2954" y="1513076"/>
            <a:ext cx="7436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пуска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служит для пуска двигателя в работу.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532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63505" y="428354"/>
            <a:ext cx="8413345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indent="33813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</a:t>
            </a:r>
          </a:p>
          <a:p>
            <a:pPr indent="33813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«Приморская государственная сельскохозяйственная академия»</a:t>
            </a:r>
          </a:p>
          <a:p>
            <a:pPr indent="338138"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837763" y="1677240"/>
            <a:ext cx="7494093" cy="16305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</a:rPr>
              <a:t>Сельскохозяйственные машины общего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</a:rPr>
              <a:t>назначения 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10021" y="3748714"/>
            <a:ext cx="5120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Почвообрабатывающие машины, </a:t>
            </a:r>
            <a:endParaRPr lang="ru-RU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машины 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для внесения удобрений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6" b="27888"/>
          <a:stretch/>
        </p:blipFill>
        <p:spPr>
          <a:xfrm>
            <a:off x="292771" y="4649273"/>
            <a:ext cx="8584079" cy="204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77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gbztech.ru/upload/iblock/e44/e449e2226267cd6e837a2d045dd3a9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3" y="2434107"/>
            <a:ext cx="8693239" cy="4256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4472" y="656956"/>
            <a:ext cx="80106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Правильная обработка почвы – важнейшее звено в системе агротехнических мероприятий, обеспечивающих получение высоких устойчивых урожаев сельскохозяйственных </a:t>
            </a:r>
            <a:r>
              <a:rPr lang="ru-RU" sz="1600" b="1" cap="all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культур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29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151" y="274540"/>
            <a:ext cx="7392473" cy="1283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4381" y="425216"/>
            <a:ext cx="7288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Правильная обработка почвы способствует накоплению почвенной влаги и снижению ее непроизводительных потерь, что особенно важно в засушливых, районах. </a:t>
            </a:r>
            <a:endParaRPr lang="ru-RU" sz="1600" b="1" cap="all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265" y="2978487"/>
            <a:ext cx="7392473" cy="1039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cap="all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Основная обработка почвы </a:t>
            </a:r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- обработка на глубину 20 и более см. Включает в себя рыхление (крошение), оборачивание и перемешивание почвы. 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35614" y="1690910"/>
            <a:ext cx="7392473" cy="1155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Отвальная вспашка </a:t>
            </a:r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является радикальным средством борьбе с сорняками, вредителями и болезнями, и основой экологически безопасных технологий. Выполняется плугами. 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35613" y="4175910"/>
            <a:ext cx="7392473" cy="1039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Поверхностная обработка </a:t>
            </a:r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– с целью рыхления, перемешивания, уплотнения, подрезания сорняков, заделки удобрений. 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151" y="5381822"/>
            <a:ext cx="7392473" cy="1039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cap="all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Специальная обработка </a:t>
            </a:r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– при освоении почв и создания специфических условий для растений. 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8493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2742" y="4778195"/>
            <a:ext cx="64587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cap="all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Разновидности вспашки: </a:t>
            </a:r>
          </a:p>
          <a:p>
            <a:pPr algn="just">
              <a:spcAft>
                <a:spcPts val="0"/>
              </a:spcAft>
            </a:pPr>
            <a:r>
              <a:rPr lang="ru-RU" sz="1600" b="1" cap="all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1. </a:t>
            </a:r>
            <a:r>
              <a:rPr lang="ru-RU" sz="1600" b="1" cap="all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Отвальная</a:t>
            </a:r>
            <a:endParaRPr lang="ru-RU" sz="1600" b="1" cap="all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  <a:p>
            <a:pPr algn="just">
              <a:spcAft>
                <a:spcPts val="0"/>
              </a:spcAft>
            </a:pPr>
            <a:r>
              <a:rPr lang="ru-RU" sz="1600" b="1" cap="all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2. </a:t>
            </a:r>
            <a:r>
              <a:rPr lang="ru-RU" sz="1600" b="1" cap="all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С оборотом, взметом пласта и </a:t>
            </a:r>
            <a:r>
              <a:rPr lang="ru-RU" sz="1600" b="1" cap="all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культурная</a:t>
            </a:r>
            <a:endParaRPr lang="ru-RU" sz="1600" b="1" cap="all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  <a:p>
            <a:pPr algn="just">
              <a:spcAft>
                <a:spcPts val="0"/>
              </a:spcAft>
            </a:pPr>
            <a:r>
              <a:rPr lang="ru-RU" sz="1600" b="1" cap="all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3. </a:t>
            </a:r>
            <a:r>
              <a:rPr lang="ru-RU" sz="1600" b="1" cap="all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Ярусная </a:t>
            </a:r>
            <a:r>
              <a:rPr lang="ru-RU" sz="1600" b="1" cap="all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вспашка</a:t>
            </a:r>
            <a:endParaRPr lang="ru-RU" sz="1600" b="1" cap="all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  <a:p>
            <a:pPr algn="just">
              <a:spcAft>
                <a:spcPts val="0"/>
              </a:spcAft>
            </a:pPr>
            <a:r>
              <a:rPr lang="ru-RU" sz="1600" b="1" cap="all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4. </a:t>
            </a:r>
            <a:r>
              <a:rPr lang="ru-RU" sz="1600" b="1" cap="all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Безотвальная</a:t>
            </a:r>
            <a:endParaRPr lang="ru-RU" sz="1600" b="1" cap="all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pic>
        <p:nvPicPr>
          <p:cNvPr id="6146" name="Picture 2" descr="https://xn--80ac1bcbgb9aa.xn--p1ai/wp-content/uploads/1/a/8/1a8bb5770301977c9817977931e007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742" y="397939"/>
            <a:ext cx="6261092" cy="4174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002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23137" y="633167"/>
            <a:ext cx="3162300" cy="792163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КЛАССИФИКАЦИЯ </a:t>
            </a:r>
          </a:p>
          <a:p>
            <a:pPr algn="ctr" eaLnBrk="1" hangingPunct="1">
              <a:defRPr/>
            </a:pPr>
            <a:r>
              <a:rPr lang="ru-RU" altLang="ru-RU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ПЛУГОВ</a:t>
            </a:r>
            <a:endParaRPr lang="ru-RU" altLang="ru-RU" sz="20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797037" y="1816962"/>
            <a:ext cx="2133600" cy="547687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554"/>
              </a:spcBef>
              <a:defRPr/>
            </a:pPr>
            <a:endParaRPr lang="ru-RU" altLang="ru-RU" sz="277" dirty="0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ts val="554"/>
              </a:spcBef>
              <a:defRPr/>
            </a:pPr>
            <a:r>
              <a:rPr lang="ru-RU" altLang="ru-RU" sz="1477" dirty="0" smtClean="0">
                <a:solidFill>
                  <a:schemeClr val="bg2"/>
                </a:solidFill>
                <a:latin typeface="Arial" panose="020B0604020202020204" pitchFamily="34" charset="0"/>
              </a:rPr>
              <a:t>по </a:t>
            </a:r>
            <a:r>
              <a:rPr lang="ru-RU" altLang="ru-RU" sz="1477" dirty="0">
                <a:solidFill>
                  <a:schemeClr val="bg2"/>
                </a:solidFill>
                <a:latin typeface="Arial" panose="020B0604020202020204" pitchFamily="34" charset="0"/>
              </a:rPr>
              <a:t>типу корпусов </a:t>
            </a:r>
            <a:endParaRPr lang="ru-RU" altLang="ru-RU" sz="1477" dirty="0" smtClean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29257" y="1816962"/>
            <a:ext cx="2132012" cy="547688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554"/>
              </a:spcBef>
              <a:defRPr/>
            </a:pPr>
            <a:endParaRPr lang="ru-RU" altLang="ru-RU" sz="277" dirty="0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ts val="554"/>
              </a:spcBef>
              <a:defRPr/>
            </a:pPr>
            <a:r>
              <a:rPr lang="ru-RU" altLang="ru-RU" sz="1477" dirty="0" smtClean="0">
                <a:solidFill>
                  <a:schemeClr val="bg2"/>
                </a:solidFill>
                <a:latin typeface="Arial" panose="020B0604020202020204" pitchFamily="34" charset="0"/>
              </a:rPr>
              <a:t>по </a:t>
            </a:r>
            <a:r>
              <a:rPr lang="ru-RU" altLang="ru-RU" sz="1477" dirty="0">
                <a:solidFill>
                  <a:schemeClr val="bg2"/>
                </a:solidFill>
                <a:latin typeface="Arial" panose="020B0604020202020204" pitchFamily="34" charset="0"/>
              </a:rPr>
              <a:t>способу агрегатирования </a:t>
            </a:r>
            <a:endParaRPr lang="ru-RU" altLang="ru-RU" sz="1477" dirty="0" smtClean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34581" y="1772992"/>
            <a:ext cx="2130425" cy="546100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554"/>
              </a:spcBef>
              <a:defRPr/>
            </a:pPr>
            <a:endParaRPr lang="ru-RU" altLang="ru-RU" sz="277" dirty="0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ts val="554"/>
              </a:spcBef>
              <a:defRPr/>
            </a:pPr>
            <a:r>
              <a:rPr lang="ru-RU" altLang="ru-RU" sz="1477" dirty="0" smtClean="0">
                <a:solidFill>
                  <a:schemeClr val="bg2"/>
                </a:solidFill>
                <a:latin typeface="Arial" panose="020B0604020202020204" pitchFamily="34" charset="0"/>
              </a:rPr>
              <a:t>по назначению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26818" y="2455617"/>
            <a:ext cx="1816100" cy="6365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77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общего назначения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26818" y="3198256"/>
            <a:ext cx="1825625" cy="6024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1477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специальные</a:t>
            </a:r>
            <a:endParaRPr lang="ru-RU" altLang="ru-RU" sz="1477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3424519" y="2696225"/>
            <a:ext cx="1836737" cy="354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навесные</a:t>
            </a:r>
            <a:endParaRPr lang="ru-RU" altLang="ru-RU" sz="1477" i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3426107" y="3676482"/>
            <a:ext cx="1833562" cy="354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прицепные</a:t>
            </a:r>
            <a:endParaRPr lang="ru-RU" altLang="ru-RU" sz="1477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5995653" y="3092204"/>
            <a:ext cx="1833562" cy="4862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дисковые</a:t>
            </a:r>
            <a:endParaRPr lang="ru-RU" altLang="ru-RU" sz="1477" i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6009762" y="3751499"/>
            <a:ext cx="1836738" cy="483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чизельные </a:t>
            </a:r>
            <a:endParaRPr lang="ru-RU" altLang="ru-RU" sz="1477" i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30" name="AutoShape 27"/>
          <p:cNvCxnSpPr>
            <a:cxnSpLocks noChangeShapeType="1"/>
          </p:cNvCxnSpPr>
          <p:nvPr/>
        </p:nvCxnSpPr>
        <p:spPr bwMode="auto">
          <a:xfrm rot="16200000" flipH="1">
            <a:off x="5056469" y="3109980"/>
            <a:ext cx="1695450" cy="207963"/>
          </a:xfrm>
          <a:prstGeom prst="bentConnector3">
            <a:avLst>
              <a:gd name="adj1" fmla="val 167054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30"/>
          <p:cNvCxnSpPr>
            <a:cxnSpLocks noChangeShapeType="1"/>
            <a:endCxn id="15" idx="1"/>
          </p:cNvCxnSpPr>
          <p:nvPr/>
        </p:nvCxnSpPr>
        <p:spPr bwMode="auto">
          <a:xfrm rot="16200000" flipH="1">
            <a:off x="260447" y="3033113"/>
            <a:ext cx="856544" cy="76198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31"/>
          <p:cNvCxnSpPr>
            <a:cxnSpLocks noChangeShapeType="1"/>
            <a:endCxn id="14" idx="1"/>
          </p:cNvCxnSpPr>
          <p:nvPr/>
        </p:nvCxnSpPr>
        <p:spPr bwMode="auto">
          <a:xfrm rot="16200000" flipH="1">
            <a:off x="460514" y="2507607"/>
            <a:ext cx="451646" cy="80961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6010298" y="2473293"/>
            <a:ext cx="1836738" cy="4862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лемешные</a:t>
            </a:r>
            <a:endParaRPr lang="ru-RU" altLang="ru-RU" sz="1477" i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39" name="AutoShape 37"/>
          <p:cNvCxnSpPr>
            <a:cxnSpLocks noChangeShapeType="1"/>
          </p:cNvCxnSpPr>
          <p:nvPr/>
        </p:nvCxnSpPr>
        <p:spPr bwMode="auto">
          <a:xfrm rot="16200000" flipH="1">
            <a:off x="2658550" y="2932181"/>
            <a:ext cx="1341438" cy="190500"/>
          </a:xfrm>
          <a:prstGeom prst="bentConnector3">
            <a:avLst>
              <a:gd name="adj1" fmla="val 11238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Line 39"/>
          <p:cNvSpPr>
            <a:spLocks noChangeShapeType="1"/>
          </p:cNvSpPr>
          <p:nvPr/>
        </p:nvSpPr>
        <p:spPr bwMode="auto">
          <a:xfrm flipH="1">
            <a:off x="3233224" y="2839792"/>
            <a:ext cx="1920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47" name="Line 45"/>
          <p:cNvSpPr>
            <a:spLocks noChangeShapeType="1"/>
          </p:cNvSpPr>
          <p:nvPr/>
        </p:nvSpPr>
        <p:spPr bwMode="auto">
          <a:xfrm flipH="1">
            <a:off x="5805153" y="2682944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48" name="Line 46"/>
          <p:cNvSpPr>
            <a:spLocks noChangeShapeType="1"/>
          </p:cNvSpPr>
          <p:nvPr/>
        </p:nvSpPr>
        <p:spPr bwMode="auto">
          <a:xfrm flipH="1">
            <a:off x="5805153" y="3346205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0" name="Line 48"/>
          <p:cNvSpPr>
            <a:spLocks noChangeShapeType="1"/>
          </p:cNvSpPr>
          <p:nvPr/>
        </p:nvSpPr>
        <p:spPr bwMode="auto">
          <a:xfrm>
            <a:off x="1207037" y="1580905"/>
            <a:ext cx="5657850" cy="19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1" name="Line 49"/>
          <p:cNvSpPr>
            <a:spLocks noChangeShapeType="1"/>
          </p:cNvSpPr>
          <p:nvPr/>
        </p:nvSpPr>
        <p:spPr bwMode="auto">
          <a:xfrm>
            <a:off x="4605875" y="1417392"/>
            <a:ext cx="0" cy="1666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3" name="Line 51"/>
          <p:cNvSpPr>
            <a:spLocks noChangeShapeType="1"/>
          </p:cNvSpPr>
          <p:nvPr/>
        </p:nvSpPr>
        <p:spPr bwMode="auto">
          <a:xfrm flipH="1" flipV="1">
            <a:off x="6863837" y="1613762"/>
            <a:ext cx="4763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4" name="Line 52"/>
          <p:cNvSpPr>
            <a:spLocks noChangeShapeType="1"/>
          </p:cNvSpPr>
          <p:nvPr/>
        </p:nvSpPr>
        <p:spPr bwMode="auto">
          <a:xfrm flipH="1" flipV="1">
            <a:off x="4267536" y="1593617"/>
            <a:ext cx="4762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5" name="Line 53"/>
          <p:cNvSpPr>
            <a:spLocks noChangeShapeType="1"/>
          </p:cNvSpPr>
          <p:nvPr/>
        </p:nvSpPr>
        <p:spPr bwMode="auto">
          <a:xfrm flipH="1" flipV="1">
            <a:off x="1205450" y="1579317"/>
            <a:ext cx="4762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6" name="Line 54"/>
          <p:cNvSpPr>
            <a:spLocks noChangeShapeType="1"/>
          </p:cNvSpPr>
          <p:nvPr/>
        </p:nvSpPr>
        <p:spPr bwMode="auto">
          <a:xfrm>
            <a:off x="157700" y="2669930"/>
            <a:ext cx="13335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615" tIns="9969" rIns="16615" bIns="9969" anchor="ctr"/>
          <a:lstStyle/>
          <a:p>
            <a:endParaRPr lang="ru-RU"/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3416582" y="3160503"/>
            <a:ext cx="1836737" cy="354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полунавесные</a:t>
            </a:r>
            <a:endParaRPr lang="ru-RU" altLang="ru-RU" sz="1477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6" name="Line 39"/>
          <p:cNvSpPr>
            <a:spLocks noChangeShapeType="1"/>
          </p:cNvSpPr>
          <p:nvPr/>
        </p:nvSpPr>
        <p:spPr bwMode="auto">
          <a:xfrm flipH="1">
            <a:off x="3228360" y="3324741"/>
            <a:ext cx="1920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37" name="Text Box 26"/>
          <p:cNvSpPr txBox="1">
            <a:spLocks noChangeArrowheads="1"/>
          </p:cNvSpPr>
          <p:nvPr/>
        </p:nvSpPr>
        <p:spPr bwMode="auto">
          <a:xfrm>
            <a:off x="6009762" y="4353176"/>
            <a:ext cx="1836738" cy="483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ротационные</a:t>
            </a:r>
            <a:endParaRPr lang="ru-RU" altLang="ru-RU" sz="1477" i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Text Box 26"/>
          <p:cNvSpPr txBox="1">
            <a:spLocks noChangeArrowheads="1"/>
          </p:cNvSpPr>
          <p:nvPr/>
        </p:nvSpPr>
        <p:spPr bwMode="auto">
          <a:xfrm>
            <a:off x="6008176" y="4952554"/>
            <a:ext cx="1836738" cy="483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комбинированные</a:t>
            </a:r>
            <a:r>
              <a:rPr lang="ru-RU" altLang="ru-RU" sz="1477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endParaRPr lang="ru-RU" altLang="ru-RU" sz="1477" i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Line 46"/>
          <p:cNvSpPr>
            <a:spLocks noChangeShapeType="1"/>
          </p:cNvSpPr>
          <p:nvPr/>
        </p:nvSpPr>
        <p:spPr bwMode="auto">
          <a:xfrm flipH="1">
            <a:off x="5797037" y="3993111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43" name="Line 46"/>
          <p:cNvSpPr>
            <a:spLocks noChangeShapeType="1"/>
          </p:cNvSpPr>
          <p:nvPr/>
        </p:nvSpPr>
        <p:spPr bwMode="auto">
          <a:xfrm flipH="1">
            <a:off x="5817676" y="4602639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44" name="Line 52"/>
          <p:cNvSpPr>
            <a:spLocks noChangeShapeType="1"/>
          </p:cNvSpPr>
          <p:nvPr/>
        </p:nvSpPr>
        <p:spPr bwMode="auto">
          <a:xfrm flipH="1" flipV="1">
            <a:off x="2987185" y="1579317"/>
            <a:ext cx="19983" cy="302332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2430799" y="4900774"/>
            <a:ext cx="1836737" cy="354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с одним</a:t>
            </a:r>
            <a:endParaRPr lang="ru-RU" altLang="ru-RU" sz="1477" i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49" name="AutoShape 37"/>
          <p:cNvCxnSpPr>
            <a:cxnSpLocks noChangeShapeType="1"/>
            <a:endCxn id="57" idx="1"/>
          </p:cNvCxnSpPr>
          <p:nvPr/>
        </p:nvCxnSpPr>
        <p:spPr bwMode="auto">
          <a:xfrm rot="16200000" flipH="1">
            <a:off x="1841181" y="4960378"/>
            <a:ext cx="980798" cy="182563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Line 39"/>
          <p:cNvSpPr>
            <a:spLocks noChangeShapeType="1"/>
          </p:cNvSpPr>
          <p:nvPr/>
        </p:nvSpPr>
        <p:spPr bwMode="auto">
          <a:xfrm flipH="1">
            <a:off x="2239504" y="5044341"/>
            <a:ext cx="1920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7" name="Text Box 18"/>
          <p:cNvSpPr txBox="1">
            <a:spLocks noChangeArrowheads="1"/>
          </p:cNvSpPr>
          <p:nvPr/>
        </p:nvSpPr>
        <p:spPr bwMode="auto">
          <a:xfrm>
            <a:off x="2422862" y="5365052"/>
            <a:ext cx="1836737" cy="354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многокорпусные</a:t>
            </a:r>
            <a:endParaRPr lang="ru-RU" altLang="ru-RU" sz="1477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1903950" y="4200850"/>
            <a:ext cx="2132012" cy="547688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554"/>
              </a:spcBef>
              <a:defRPr/>
            </a:pPr>
            <a:endParaRPr lang="ru-RU" altLang="ru-RU" sz="277" dirty="0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ts val="554"/>
              </a:spcBef>
              <a:defRPr/>
            </a:pPr>
            <a:r>
              <a:rPr lang="ru-RU" altLang="ru-RU" sz="1477" dirty="0">
                <a:solidFill>
                  <a:schemeClr val="bg2"/>
                </a:solidFill>
                <a:latin typeface="Arial" panose="020B0604020202020204" pitchFamily="34" charset="0"/>
              </a:rPr>
              <a:t>По числу корпусов </a:t>
            </a:r>
            <a:endParaRPr lang="ru-RU" altLang="ru-RU" sz="1477" dirty="0" smtClean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87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2122" y="725623"/>
            <a:ext cx="84099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СОДЕРЖАНИЕ ЗАНЯТИЯ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3.1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Классификация тракторов и автомобилей, области применения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3.2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Сельскохозяйственные машины общего назначения. Почвообрабатывающие машины, машины для внесения удобрений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3.3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Сельскохозяйственные машины общего назначения.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Машины для химической защиты растений, машины для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орошения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25"/>
          <a:stretch/>
        </p:blipFill>
        <p:spPr>
          <a:xfrm>
            <a:off x="399242" y="4104395"/>
            <a:ext cx="8409905" cy="241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83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789" y="399245"/>
            <a:ext cx="7379594" cy="399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ОРУДИЯ И МАШИНЫ ДЛЯ ОСНОВНОЙ ОБРАБОТКИ ПОЧВЫ</a:t>
            </a:r>
            <a:endParaRPr lang="ru-RU" sz="1600" b="1" cap="all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38700" y="2091907"/>
            <a:ext cx="4089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Плуг лемешный навесной ПЛН-4 -35 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– схема плуга; б – установка предплужника и дискового ножа; 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– предплужник, 2 – лемех основного корпуса плуга, 3 – стойка корпуса,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– рама, 5 – винт, 6 – навесное устройство,  7 – стремянка, 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– опорное колесо,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– стойка предплужника, 10 – дисковый нож, 11 – установочный угольник линейка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1206500"/>
            <a:ext cx="4203806" cy="4910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547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788" y="399245"/>
            <a:ext cx="7859511" cy="399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Машины для щелевания и глубокой обработки почвы</a:t>
            </a:r>
            <a:endParaRPr lang="ru-RU" sz="1600" b="1" cap="all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pic>
        <p:nvPicPr>
          <p:cNvPr id="5" name="Picture 6" descr="http://agrosemmash.ru/wp-content/uploads/2017/06/Small_SJ-CR-5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112838"/>
            <a:ext cx="6611938" cy="4957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4169" y="6066416"/>
            <a:ext cx="8166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indent="288925"/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Щелевание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прием, необходимые для задержания стока воды на склонах.</a:t>
            </a:r>
          </a:p>
        </p:txBody>
      </p:sp>
    </p:spTree>
    <p:extLst>
      <p:ext uri="{BB962C8B-B14F-4D97-AF65-F5344CB8AC3E}">
        <p14:creationId xmlns:p14="http://schemas.microsoft.com/office/powerpoint/2010/main" val="3758840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ttps://goodgarden.ru/upload/iblock/3f9/3f93f3fcb241a06dd821eb0c1911e9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498" y="3600600"/>
            <a:ext cx="5285704" cy="25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8788" y="399245"/>
            <a:ext cx="7859511" cy="399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Машины для поверхностной обработки почвы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0668" y="1115247"/>
            <a:ext cx="84161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indent="288925" algn="just"/>
            <a:r>
              <a:rPr lang="ru-RU" alt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Боронование </a:t>
            </a:r>
            <a:r>
              <a:rPr lang="ru-RU" alt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мелкое рыхление почвы с одновременным перемешиванием частиц и выравниванием поверхности почвы. Осуществляется боронами. </a:t>
            </a:r>
            <a:endParaRPr lang="ru-RU" alt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3" indent="288925" algn="just"/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Бороны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бывают зубовые, дисковые и комбинированные. </a:t>
            </a:r>
          </a:p>
        </p:txBody>
      </p:sp>
      <p:pic>
        <p:nvPicPr>
          <p:cNvPr id="7174" name="Picture 6" descr="https://st49.stpulscen.ru/images/product/267/881/732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0" y="2565686"/>
            <a:ext cx="3310270" cy="2285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20586" y="4978550"/>
            <a:ext cx="1961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Дисковая борона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091" y="2886847"/>
            <a:ext cx="1784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Зубовая борона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3178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088" y="718356"/>
            <a:ext cx="7859511" cy="399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Машины для поверхностной обработки почвы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3568" y="5422899"/>
            <a:ext cx="8416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indent="288925" algn="just"/>
            <a:r>
              <a:rPr lang="ru-RU" alt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Лущильники</a:t>
            </a:r>
            <a:r>
              <a:rPr lang="ru-RU" alt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а- лемешный ППЛ-10-25, б – дисковый ЛДГ-10А</a:t>
            </a:r>
            <a:endParaRPr lang="ru-RU" alt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/>
          <a:stretch>
            <a:fillRect/>
          </a:stretch>
        </p:blipFill>
        <p:spPr>
          <a:xfrm>
            <a:off x="406401" y="1689100"/>
            <a:ext cx="8153398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65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088" y="718356"/>
            <a:ext cx="7859511" cy="399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Машины для поверхностной обработки почвы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900" y="4944611"/>
            <a:ext cx="8420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indent="288925" algn="ctr"/>
            <a:r>
              <a:rPr lang="ru-RU" alt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Кольчато-шпоровый трехсекционный каток 3ККШ-6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применяют для пред- и послепосевного прикатывания почвы, разрыхления верхнего и уплотнения подповерхностного слоев почвы, разбивки комьев, разрушения корки почвы и частичного выравнивания поверхности вспаханного поля. </a:t>
            </a:r>
            <a:endParaRPr lang="ru-RU" alt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24" name="Picture 8" descr="https://risagro.ru/wp-content/uploads/2017/08/410521173_w640_h640_katok_kolchato_zubovyj-1024x5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236212"/>
            <a:ext cx="7820024" cy="3589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207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088" y="718356"/>
            <a:ext cx="7859511" cy="399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Машины для поверхностной обработки почвы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1950" y="5478011"/>
            <a:ext cx="8420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indent="288925" algn="ctr"/>
            <a:r>
              <a:rPr lang="ru-RU" alt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Водоналивные гладкие катки 3КВГ-1,4, СКГ-2,1, СКГ-2 и др.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предназначены для уплотнения поверхностного слоя почвы до и после посева, прикатывания зеленых удобрений перед запашкой. </a:t>
            </a:r>
            <a:endParaRPr lang="ru-RU" alt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266825"/>
            <a:ext cx="7353300" cy="432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9941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788" y="399245"/>
            <a:ext cx="7859511" cy="399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Машины для поверхностной обработки почвы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047" y="4963347"/>
            <a:ext cx="8530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indent="288925" algn="just"/>
            <a:r>
              <a:rPr lang="ru-RU" alt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Культиватор </a:t>
            </a:r>
            <a:r>
              <a:rPr lang="ru-RU" alt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блочно-модульный КБМ-8П: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1 - центральная рама; </a:t>
            </a:r>
            <a:endParaRPr lang="ru-RU" alt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3" indent="288925" algn="just"/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–опорное колесо; 3 - спица; 4 - дополнительная рама; 5 - стойка; </a:t>
            </a:r>
            <a:endParaRPr lang="ru-RU" alt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3" indent="288925" algn="just"/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стрельчатая лапа; 7 – зубовый выравниватель; </a:t>
            </a:r>
            <a:endParaRPr lang="ru-RU" alt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3" indent="288925" algn="just"/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борона роторная (каток).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2"/>
          <a:stretch>
            <a:fillRect/>
          </a:stretch>
        </p:blipFill>
        <p:spPr>
          <a:xfrm>
            <a:off x="1078230" y="1144495"/>
            <a:ext cx="6910069" cy="347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15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gtz.ru/upload/medialibrary/f1a/AKP-s-lapami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6" t="14735" r="13101" b="14465"/>
          <a:stretch/>
        </p:blipFill>
        <p:spPr bwMode="auto">
          <a:xfrm>
            <a:off x="659158" y="1330355"/>
            <a:ext cx="6798769" cy="487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8788" y="399245"/>
            <a:ext cx="7859511" cy="399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Машины для поверхностной обработки почвы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41647" y="1130300"/>
            <a:ext cx="37665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indent="288925" algn="just"/>
            <a:r>
              <a:rPr lang="ru-RU" alt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Комбинированный агрегат</a:t>
            </a:r>
            <a:endParaRPr lang="ru-RU" alt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463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151" y="274540"/>
            <a:ext cx="7392473" cy="1283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4381" y="425216"/>
            <a:ext cx="7288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Виды удобрений: </a:t>
            </a:r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минеральные (твердые, жидкие), органические (навоз, навозная жижа, птичий помет, торф, компосты), зеленые (сидераты - люпин, горчица и др.). 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151" y="2615621"/>
            <a:ext cx="7392473" cy="1039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cap="all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Способы внесения минеральных удобрений: </a:t>
            </a:r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разбросной, припосевной,  подкормка. 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35614" y="1690911"/>
            <a:ext cx="7392473" cy="722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Минеральные: </a:t>
            </a:r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простые и сложные; гранулированные, пылевидные, кристаллики</a:t>
            </a:r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. 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35613" y="3857340"/>
            <a:ext cx="7392473" cy="1039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Технологии внесения: </a:t>
            </a:r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прямоточная, перевалочная, перегрузочная. 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151" y="5139557"/>
            <a:ext cx="7392473" cy="1201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cap="all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Способы внесения органических удобрений: </a:t>
            </a:r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однофазный (разбросной) и двухфазный (раскладывание куч навоза на поле рядами, разбрасывание навоза из куч). 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42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788" y="399245"/>
            <a:ext cx="7859511" cy="399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Машины для внесения удобрений</a:t>
            </a:r>
            <a:endParaRPr lang="ru-RU" sz="1600" b="1" cap="all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7218" r="13193"/>
          <a:stretch/>
        </p:blipFill>
        <p:spPr>
          <a:xfrm>
            <a:off x="431800" y="1338580"/>
            <a:ext cx="4229100" cy="43332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21200" y="2184838"/>
            <a:ext cx="426720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Разбрасыватель удобрений ZA-M 900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а – общий вид; б – детали распределителя удобрений; 1 -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бункер;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загрузочная решетка; 3 - воронка;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распределительный диск; 5 - лопасть длинная; 6 - лопасть короткая;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мешалка; 8 - заслонка дозатора;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регулировочный рычаг.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8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910" y="403330"/>
            <a:ext cx="6581104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0443" y="403330"/>
            <a:ext cx="74377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Классификация </a:t>
            </a:r>
            <a:endParaRPr lang="ru-RU" sz="2800" b="1" cap="all" dirty="0" smtClean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  <a:p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тракторов </a:t>
            </a:r>
            <a:r>
              <a:rPr lang="ru-RU" sz="2800" b="1" cap="all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и </a:t>
            </a:r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автомобилей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9048" y="2004545"/>
            <a:ext cx="37219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–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сложные мобильные энергетические и транспортные средства, используемые для комплексной механизации и автоматизации сельскохозяйственного производства, а также для перевозки сельскохозяйственных грузов и пассажиров.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3" y="2527615"/>
            <a:ext cx="4400694" cy="309515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7338" y="1967778"/>
            <a:ext cx="4471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Тракторы и автомобили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86685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" y="0"/>
            <a:ext cx="9091047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8788" y="399245"/>
            <a:ext cx="7859511" cy="616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Машины для химической защиты растений, машины для орошения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756432" y="1219200"/>
            <a:ext cx="3483918" cy="13935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Способы защиты растений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65200" y="3092103"/>
            <a:ext cx="3111500" cy="870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65199" y="4730403"/>
            <a:ext cx="3111500" cy="870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Механический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94956" y="3133636"/>
            <a:ext cx="3093344" cy="870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Физический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94955" y="4771936"/>
            <a:ext cx="3093344" cy="870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Химический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06723" y="3219272"/>
            <a:ext cx="2988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Агротехнический</a:t>
            </a:r>
          </a:p>
        </p:txBody>
      </p:sp>
    </p:spTree>
    <p:extLst>
      <p:ext uri="{BB962C8B-B14F-4D97-AF65-F5344CB8AC3E}">
        <p14:creationId xmlns:p14="http://schemas.microsoft.com/office/powerpoint/2010/main" val="4181453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788" y="399245"/>
            <a:ext cx="7859511" cy="399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Машины для внесения удобрений</a:t>
            </a:r>
            <a:endParaRPr lang="ru-RU" sz="1600" b="1" cap="all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4762938"/>
            <a:ext cx="79375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Протравливатель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семян ПС-20: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– загрузочный транспортер; 2 – бокс управления; 3 – бункер; 4 – датчики уровня; 5 – питатель; 6 – смесительная камера; 7 – форсунки; 8 − выгрузное устройство; 9 – самоход;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− эл. двигатель; 11 – бак; 12 – рама самохода; 13 − насос-дозатор;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диск дозатора семян.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1562101" y="798490"/>
            <a:ext cx="6157912" cy="381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934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788" y="399245"/>
            <a:ext cx="7859511" cy="399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Машины для внесения удобрений</a:t>
            </a:r>
            <a:endParaRPr lang="ru-RU" sz="1600" b="1" cap="all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1335087" y="798489"/>
            <a:ext cx="6335713" cy="48963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6749" y="5694795"/>
            <a:ext cx="78105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Машины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химической защиты растений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а, б – протравливатели семян; в, г – опрыскиватели семян (штанговый и вентиляторный);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29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788" y="399245"/>
            <a:ext cx="7859511" cy="399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Машины для внесения удобрений</a:t>
            </a:r>
            <a:endParaRPr lang="ru-RU" sz="1600" b="1" cap="all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5956" y="5017362"/>
            <a:ext cx="7810500" cy="703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Машины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химической защиты растений: 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опыливатель, е – аэрозольный генератор.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666749" y="1154952"/>
            <a:ext cx="7828915" cy="3505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2932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bigenc.ru/media/2016/10/27/1237295054/254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21" y="842596"/>
            <a:ext cx="8112379" cy="576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489" y="310345"/>
            <a:ext cx="2906512" cy="3992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Способы орошения</a:t>
            </a:r>
            <a:endParaRPr lang="ru-RU" sz="1600" b="1" cap="all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2872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789" y="399245"/>
            <a:ext cx="3757412" cy="399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Дождевальные машины</a:t>
            </a:r>
            <a:endParaRPr lang="ru-RU" sz="1600" b="1" cap="all" dirty="0">
              <a:solidFill>
                <a:schemeClr val="accent4">
                  <a:lumMod val="20000"/>
                  <a:lumOff val="80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37" y="981832"/>
            <a:ext cx="7324725" cy="3514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58799" y="4679900"/>
            <a:ext cx="44450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дальности распределения воды от дождевального аппарата: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−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короткоструйные;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− среднеструйные;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− дальнеструйные.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80100" y="4697344"/>
            <a:ext cx="2578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перемещению во время полива: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−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стационарные;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− передвижные.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09719" y="392090"/>
            <a:ext cx="438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Классификация дождевальных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64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910" y="403330"/>
            <a:ext cx="6581104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0443" y="403330"/>
            <a:ext cx="74377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Классификация </a:t>
            </a:r>
            <a:endParaRPr lang="ru-RU" sz="2800" b="1" cap="all" dirty="0" smtClean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  <a:p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тракторов </a:t>
            </a:r>
            <a:r>
              <a:rPr lang="ru-RU" sz="2800" b="1" cap="all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и </a:t>
            </a:r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автомобилей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0443" y="1579542"/>
            <a:ext cx="82605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Трактор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– колесная или гусеничная самоходная машина, предназначенный для передвижения прицепных или навесных сельскохозяйственных и дорожных машин, а также прицепов. Рабочие органы и механизмы этих машин могут приводиться в действие от двигателя трактора через вал отбора мощности (ВОМ). </a:t>
            </a:r>
            <a:endParaRPr lang="ru-RU" sz="20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20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В сельскохозяйственном производстве наибольшее применение получили тракторы девяти классов с тяговым усилием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2; 6; 9; 14; 20; 30; 40; 50; 60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кН.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26"/>
          <a:stretch/>
        </p:blipFill>
        <p:spPr>
          <a:xfrm>
            <a:off x="920709" y="5215945"/>
            <a:ext cx="7214862" cy="173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84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23137" y="633167"/>
            <a:ext cx="3162300" cy="792163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КЛАССИФИКАЦИЯ </a:t>
            </a:r>
            <a:endParaRPr lang="ru-RU" altLang="ru-RU" sz="20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ru-RU" altLang="ru-RU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ТРАКТОРОВ</a:t>
            </a:r>
            <a:endParaRPr lang="ru-RU" altLang="ru-RU" sz="20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797037" y="1816962"/>
            <a:ext cx="2133600" cy="547687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554"/>
              </a:spcBef>
              <a:defRPr/>
            </a:pPr>
            <a:endParaRPr lang="ru-RU" altLang="ru-RU" sz="277" dirty="0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ts val="554"/>
              </a:spcBef>
              <a:defRPr/>
            </a:pPr>
            <a:r>
              <a:rPr lang="ru-RU" altLang="ru-RU" sz="1477" dirty="0" smtClean="0">
                <a:solidFill>
                  <a:schemeClr val="bg2"/>
                </a:solidFill>
                <a:latin typeface="Arial" panose="020B0604020202020204" pitchFamily="34" charset="0"/>
              </a:rPr>
              <a:t>по </a:t>
            </a:r>
            <a:r>
              <a:rPr lang="ru-RU" altLang="ru-RU" sz="1477" dirty="0" smtClean="0">
                <a:solidFill>
                  <a:schemeClr val="bg2"/>
                </a:solidFill>
                <a:latin typeface="Arial" panose="020B0604020202020204" pitchFamily="34" charset="0"/>
              </a:rPr>
              <a:t>типу остова</a:t>
            </a:r>
            <a:endParaRPr lang="ru-RU" altLang="ru-RU" sz="1477" dirty="0" smtClean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29257" y="1816962"/>
            <a:ext cx="2132012" cy="547688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554"/>
              </a:spcBef>
              <a:defRPr/>
            </a:pPr>
            <a:endParaRPr lang="ru-RU" altLang="ru-RU" sz="277" dirty="0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ts val="554"/>
              </a:spcBef>
              <a:defRPr/>
            </a:pPr>
            <a:r>
              <a:rPr lang="ru-RU" altLang="ru-RU" sz="1477" dirty="0" smtClean="0">
                <a:solidFill>
                  <a:schemeClr val="bg2"/>
                </a:solidFill>
                <a:latin typeface="Arial" panose="020B0604020202020204" pitchFamily="34" charset="0"/>
              </a:rPr>
              <a:t>по </a:t>
            </a:r>
            <a:r>
              <a:rPr lang="ru-RU" altLang="ru-RU" sz="1477" dirty="0" smtClean="0">
                <a:solidFill>
                  <a:schemeClr val="bg2"/>
                </a:solidFill>
                <a:latin typeface="Arial" panose="020B0604020202020204" pitchFamily="34" charset="0"/>
              </a:rPr>
              <a:t>типу ходовой</a:t>
            </a:r>
            <a:endParaRPr lang="ru-RU" altLang="ru-RU" sz="1477" dirty="0" smtClean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34581" y="1772992"/>
            <a:ext cx="2130425" cy="546100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554"/>
              </a:spcBef>
              <a:defRPr/>
            </a:pPr>
            <a:endParaRPr lang="ru-RU" altLang="ru-RU" sz="277" dirty="0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ts val="554"/>
              </a:spcBef>
              <a:defRPr/>
            </a:pPr>
            <a:r>
              <a:rPr lang="ru-RU" altLang="ru-RU" sz="1477" dirty="0" smtClean="0">
                <a:solidFill>
                  <a:schemeClr val="bg2"/>
                </a:solidFill>
                <a:latin typeface="Arial" panose="020B0604020202020204" pitchFamily="34" charset="0"/>
              </a:rPr>
              <a:t>по назначению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26818" y="2455617"/>
            <a:ext cx="1816100" cy="428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77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общего назначения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26818" y="3198256"/>
            <a:ext cx="1825625" cy="6024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1477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универсально-пропашные</a:t>
            </a:r>
            <a:endParaRPr lang="ru-RU" altLang="ru-RU" sz="1477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95703" y="3950798"/>
            <a:ext cx="2233964" cy="354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77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специализированные</a:t>
            </a:r>
            <a:endParaRPr lang="ru-RU" altLang="ru-RU" sz="1477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9" name="AutoShape 16"/>
          <p:cNvCxnSpPr>
            <a:cxnSpLocks noChangeShapeType="1"/>
          </p:cNvCxnSpPr>
          <p:nvPr/>
        </p:nvCxnSpPr>
        <p:spPr bwMode="auto">
          <a:xfrm rot="16200000" flipH="1">
            <a:off x="558503" y="3877705"/>
            <a:ext cx="326403" cy="1476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3424519" y="2696225"/>
            <a:ext cx="1836737" cy="354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колесные</a:t>
            </a:r>
            <a:endParaRPr lang="ru-RU" altLang="ru-RU" sz="1477" i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3419757" y="3521937"/>
            <a:ext cx="1833562" cy="354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гусеничные</a:t>
            </a:r>
            <a:endParaRPr lang="ru-RU" altLang="ru-RU" sz="1477" i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5995653" y="3092204"/>
            <a:ext cx="1833562" cy="4862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полурамные</a:t>
            </a:r>
            <a:endParaRPr lang="ru-RU" altLang="ru-RU" sz="1477" i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6009762" y="3751499"/>
            <a:ext cx="1836738" cy="483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безрамные</a:t>
            </a:r>
            <a:endParaRPr lang="ru-RU" altLang="ru-RU" sz="1477" i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30" name="AutoShape 27"/>
          <p:cNvCxnSpPr>
            <a:cxnSpLocks noChangeShapeType="1"/>
          </p:cNvCxnSpPr>
          <p:nvPr/>
        </p:nvCxnSpPr>
        <p:spPr bwMode="auto">
          <a:xfrm rot="16200000" flipH="1">
            <a:off x="5056469" y="3109980"/>
            <a:ext cx="1695450" cy="207963"/>
          </a:xfrm>
          <a:prstGeom prst="bentConnector3">
            <a:avLst>
              <a:gd name="adj1" fmla="val 10053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30"/>
          <p:cNvCxnSpPr>
            <a:cxnSpLocks noChangeShapeType="1"/>
          </p:cNvCxnSpPr>
          <p:nvPr/>
        </p:nvCxnSpPr>
        <p:spPr bwMode="auto">
          <a:xfrm rot="5400000">
            <a:off x="33176" y="3258508"/>
            <a:ext cx="1233011" cy="187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31"/>
          <p:cNvCxnSpPr>
            <a:cxnSpLocks noChangeShapeType="1"/>
            <a:endCxn id="14" idx="1"/>
          </p:cNvCxnSpPr>
          <p:nvPr/>
        </p:nvCxnSpPr>
        <p:spPr bwMode="auto">
          <a:xfrm rot="16200000" flipH="1">
            <a:off x="512505" y="2455617"/>
            <a:ext cx="347664" cy="80961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6010298" y="2473293"/>
            <a:ext cx="1836738" cy="4862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рамные</a:t>
            </a:r>
            <a:endParaRPr lang="ru-RU" altLang="ru-RU" sz="1477" i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39" name="AutoShape 37"/>
          <p:cNvCxnSpPr>
            <a:cxnSpLocks noChangeShapeType="1"/>
          </p:cNvCxnSpPr>
          <p:nvPr/>
        </p:nvCxnSpPr>
        <p:spPr bwMode="auto">
          <a:xfrm rot="16200000" flipH="1">
            <a:off x="2658550" y="2932181"/>
            <a:ext cx="1341438" cy="190500"/>
          </a:xfrm>
          <a:prstGeom prst="bentConnector3">
            <a:avLst>
              <a:gd name="adj1" fmla="val 100546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Line 39"/>
          <p:cNvSpPr>
            <a:spLocks noChangeShapeType="1"/>
          </p:cNvSpPr>
          <p:nvPr/>
        </p:nvSpPr>
        <p:spPr bwMode="auto">
          <a:xfrm flipH="1">
            <a:off x="3233224" y="2839792"/>
            <a:ext cx="1920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47" name="Line 45"/>
          <p:cNvSpPr>
            <a:spLocks noChangeShapeType="1"/>
          </p:cNvSpPr>
          <p:nvPr/>
        </p:nvSpPr>
        <p:spPr bwMode="auto">
          <a:xfrm flipH="1">
            <a:off x="5805153" y="2682944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48" name="Line 46"/>
          <p:cNvSpPr>
            <a:spLocks noChangeShapeType="1"/>
          </p:cNvSpPr>
          <p:nvPr/>
        </p:nvSpPr>
        <p:spPr bwMode="auto">
          <a:xfrm flipH="1">
            <a:off x="5805153" y="3346205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0" name="Line 48"/>
          <p:cNvSpPr>
            <a:spLocks noChangeShapeType="1"/>
          </p:cNvSpPr>
          <p:nvPr/>
        </p:nvSpPr>
        <p:spPr bwMode="auto">
          <a:xfrm>
            <a:off x="1207037" y="1580905"/>
            <a:ext cx="5657850" cy="19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1" name="Line 49"/>
          <p:cNvSpPr>
            <a:spLocks noChangeShapeType="1"/>
          </p:cNvSpPr>
          <p:nvPr/>
        </p:nvSpPr>
        <p:spPr bwMode="auto">
          <a:xfrm>
            <a:off x="4605875" y="1417392"/>
            <a:ext cx="0" cy="1666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3" name="Line 51"/>
          <p:cNvSpPr>
            <a:spLocks noChangeShapeType="1"/>
          </p:cNvSpPr>
          <p:nvPr/>
        </p:nvSpPr>
        <p:spPr bwMode="auto">
          <a:xfrm flipH="1" flipV="1">
            <a:off x="6863837" y="1613762"/>
            <a:ext cx="4763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4" name="Line 52"/>
          <p:cNvSpPr>
            <a:spLocks noChangeShapeType="1"/>
          </p:cNvSpPr>
          <p:nvPr/>
        </p:nvSpPr>
        <p:spPr bwMode="auto">
          <a:xfrm flipH="1" flipV="1">
            <a:off x="4267536" y="1593617"/>
            <a:ext cx="4762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5" name="Line 53"/>
          <p:cNvSpPr>
            <a:spLocks noChangeShapeType="1"/>
          </p:cNvSpPr>
          <p:nvPr/>
        </p:nvSpPr>
        <p:spPr bwMode="auto">
          <a:xfrm flipH="1" flipV="1">
            <a:off x="1205450" y="1579317"/>
            <a:ext cx="4762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6" name="Line 54"/>
          <p:cNvSpPr>
            <a:spLocks noChangeShapeType="1"/>
          </p:cNvSpPr>
          <p:nvPr/>
        </p:nvSpPr>
        <p:spPr bwMode="auto">
          <a:xfrm>
            <a:off x="157700" y="2669930"/>
            <a:ext cx="13335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615" tIns="9969" rIns="16615" bIns="9969" anchor="ctr"/>
          <a:lstStyle/>
          <a:p>
            <a:endParaRPr lang="ru-RU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870" y="4558094"/>
            <a:ext cx="5007133" cy="184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85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09645" y="6042025"/>
            <a:ext cx="51276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6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410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6375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86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55850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13050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0250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27450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AECA753-24FC-4884-8A9F-2B48356C56B4}" type="slidenum">
              <a:rPr lang="ru-RU" altLang="ru-RU" smtClean="0">
                <a:latin typeface="Times New Roman" panose="02020603050405020304" pitchFamily="18" charset="0"/>
              </a:rPr>
              <a:pPr eaLnBrk="1" hangingPunct="1"/>
              <a:t>6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86437" y="1739655"/>
            <a:ext cx="68453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615" tIns="9969" rIns="16615" bIns="9969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ru-RU" altLang="ru-RU" sz="2215" smtClean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23137" y="633167"/>
            <a:ext cx="3162300" cy="792163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КЛАССИФИКАЦИЯ АВТОМОБИЛЕЙ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864887" y="1784105"/>
            <a:ext cx="2133600" cy="547687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554"/>
              </a:spcBef>
              <a:defRPr/>
            </a:pPr>
            <a:endParaRPr lang="ru-RU" altLang="ru-RU" sz="277" dirty="0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ts val="554"/>
              </a:spcBef>
              <a:defRPr/>
            </a:pPr>
            <a:r>
              <a:rPr lang="ru-RU" altLang="ru-RU" sz="1477" dirty="0" smtClean="0">
                <a:solidFill>
                  <a:schemeClr val="bg2"/>
                </a:solidFill>
                <a:latin typeface="Arial" panose="020B0604020202020204" pitchFamily="34" charset="0"/>
              </a:rPr>
              <a:t>по числу осей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421475" y="1785692"/>
            <a:ext cx="2132012" cy="547688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554"/>
              </a:spcBef>
              <a:defRPr/>
            </a:pPr>
            <a:endParaRPr lang="ru-RU" altLang="ru-RU" sz="277" dirty="0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ts val="554"/>
              </a:spcBef>
              <a:defRPr/>
            </a:pPr>
            <a:r>
              <a:rPr lang="ru-RU" altLang="ru-RU" sz="1477" dirty="0" smtClean="0">
                <a:solidFill>
                  <a:schemeClr val="bg2"/>
                </a:solidFill>
                <a:latin typeface="Arial" panose="020B0604020202020204" pitchFamily="34" charset="0"/>
              </a:rPr>
              <a:t>по проходимости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667787" y="1784105"/>
            <a:ext cx="2132013" cy="547687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77" dirty="0" smtClean="0">
                <a:solidFill>
                  <a:schemeClr val="bg2"/>
                </a:solidFill>
                <a:latin typeface="Arial" panose="020B0604020202020204" pitchFamily="34" charset="0"/>
              </a:rPr>
              <a:t>по роду топлива и виду двигателя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32300" y="1772992"/>
            <a:ext cx="2130425" cy="546100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554"/>
              </a:spcBef>
              <a:defRPr/>
            </a:pPr>
            <a:endParaRPr lang="ru-RU" altLang="ru-RU" sz="277" dirty="0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ts val="554"/>
              </a:spcBef>
              <a:defRPr/>
            </a:pPr>
            <a:r>
              <a:rPr lang="ru-RU" altLang="ru-RU" sz="1477" dirty="0" smtClean="0">
                <a:solidFill>
                  <a:schemeClr val="bg2"/>
                </a:solidFill>
                <a:latin typeface="Arial" panose="020B0604020202020204" pitchFamily="34" charset="0"/>
              </a:rPr>
              <a:t>по назначению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18037" y="2455617"/>
            <a:ext cx="1835150" cy="35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 smtClean="0">
                <a:solidFill>
                  <a:srgbClr val="7030A0"/>
                </a:solidFill>
                <a:latin typeface="Arial" panose="020B0604020202020204" pitchFamily="34" charset="0"/>
              </a:rPr>
              <a:t>грузовые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89487" y="2973142"/>
            <a:ext cx="1816100" cy="428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77" i="1" smtClean="0">
                <a:solidFill>
                  <a:srgbClr val="7030A0"/>
                </a:solidFill>
                <a:latin typeface="Arial" panose="020B0604020202020204" pitchFamily="34" charset="0"/>
              </a:rPr>
              <a:t>общего назначения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89487" y="3535117"/>
            <a:ext cx="1825625" cy="442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77" i="1" smtClean="0">
                <a:solidFill>
                  <a:srgbClr val="7030A0"/>
                </a:solidFill>
                <a:latin typeface="Arial" panose="020B0604020202020204" pitchFamily="34" charset="0"/>
              </a:rPr>
              <a:t>специализиро-ванные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91050" y="4198692"/>
            <a:ext cx="1833562" cy="354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smtClean="0">
                <a:solidFill>
                  <a:srgbClr val="7030A0"/>
                </a:solidFill>
                <a:latin typeface="Arial" panose="020B0604020202020204" pitchFamily="34" charset="0"/>
              </a:rPr>
              <a:t>пассажирские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91050" y="4730505"/>
            <a:ext cx="1833562" cy="354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smtClean="0">
                <a:solidFill>
                  <a:srgbClr val="7030A0"/>
                </a:solidFill>
                <a:latin typeface="Arial" panose="020B0604020202020204" pitchFamily="34" charset="0"/>
              </a:rPr>
              <a:t>специальные</a:t>
            </a:r>
          </a:p>
        </p:txBody>
      </p:sp>
      <p:cxnSp>
        <p:nvCxnSpPr>
          <p:cNvPr id="18" name="AutoShape 15"/>
          <p:cNvCxnSpPr>
            <a:cxnSpLocks noChangeShapeType="1"/>
            <a:stCxn id="13" idx="1"/>
            <a:endCxn id="16" idx="1"/>
          </p:cNvCxnSpPr>
          <p:nvPr/>
        </p:nvCxnSpPr>
        <p:spPr bwMode="auto">
          <a:xfrm rot="10800000" flipV="1">
            <a:off x="291050" y="2633417"/>
            <a:ext cx="26987" cy="1741488"/>
          </a:xfrm>
          <a:prstGeom prst="bentConnector3">
            <a:avLst>
              <a:gd name="adj1" fmla="val 857894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16"/>
          <p:cNvCxnSpPr>
            <a:cxnSpLocks noChangeShapeType="1"/>
            <a:endCxn id="17" idx="1"/>
          </p:cNvCxnSpPr>
          <p:nvPr/>
        </p:nvCxnSpPr>
        <p:spPr bwMode="auto">
          <a:xfrm rot="16200000" flipH="1">
            <a:off x="-62169" y="4553498"/>
            <a:ext cx="558800" cy="147638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2611975" y="2474667"/>
            <a:ext cx="1836737" cy="35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 smtClean="0">
                <a:solidFill>
                  <a:srgbClr val="7030A0"/>
                </a:solidFill>
                <a:latin typeface="Arial" panose="020B0604020202020204" pitchFamily="34" charset="0"/>
              </a:rPr>
              <a:t>ограниченной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2615150" y="2992192"/>
            <a:ext cx="1836737" cy="354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smtClean="0">
                <a:solidFill>
                  <a:srgbClr val="7030A0"/>
                </a:solidFill>
                <a:latin typeface="Arial" panose="020B0604020202020204" pitchFamily="34" charset="0"/>
              </a:rPr>
              <a:t>повышенной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2611975" y="3490667"/>
            <a:ext cx="1833562" cy="354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smtClean="0">
                <a:solidFill>
                  <a:srgbClr val="7030A0"/>
                </a:solidFill>
                <a:latin typeface="Arial" panose="020B0604020202020204" pitchFamily="34" charset="0"/>
              </a:rPr>
              <a:t>высокой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859875" y="2465142"/>
            <a:ext cx="1833562" cy="35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smtClean="0">
                <a:solidFill>
                  <a:srgbClr val="7030A0"/>
                </a:solidFill>
                <a:latin typeface="Arial" panose="020B0604020202020204" pitchFamily="34" charset="0"/>
              </a:rPr>
              <a:t>дизельные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4859875" y="3855792"/>
            <a:ext cx="1833562" cy="354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smtClean="0">
                <a:solidFill>
                  <a:srgbClr val="7030A0"/>
                </a:solidFill>
                <a:latin typeface="Arial" panose="020B0604020202020204" pitchFamily="34" charset="0"/>
              </a:rPr>
              <a:t>газобаллонные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4878925" y="4354267"/>
            <a:ext cx="1833562" cy="354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smtClean="0">
                <a:solidFill>
                  <a:srgbClr val="7030A0"/>
                </a:solidFill>
                <a:latin typeface="Arial" panose="020B0604020202020204" pitchFamily="34" charset="0"/>
              </a:rPr>
              <a:t>электрические</a:t>
            </a:r>
          </a:p>
        </p:txBody>
      </p:sp>
      <p:cxnSp>
        <p:nvCxnSpPr>
          <p:cNvPr id="26" name="AutoShape 23"/>
          <p:cNvCxnSpPr>
            <a:cxnSpLocks noChangeShapeType="1"/>
          </p:cNvCxnSpPr>
          <p:nvPr/>
        </p:nvCxnSpPr>
        <p:spPr bwMode="auto">
          <a:xfrm rot="16200000" flipH="1">
            <a:off x="3202525" y="3784354"/>
            <a:ext cx="3151188" cy="201613"/>
          </a:xfrm>
          <a:prstGeom prst="bentConnector3">
            <a:avLst>
              <a:gd name="adj1" fmla="val 10028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7058562" y="2465142"/>
            <a:ext cx="1836738" cy="35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 smtClean="0">
                <a:solidFill>
                  <a:srgbClr val="7030A0"/>
                </a:solidFill>
                <a:latin typeface="Arial" panose="020B0604020202020204" pitchFamily="34" charset="0"/>
              </a:rPr>
              <a:t>двухосные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7069675" y="3347792"/>
            <a:ext cx="1833562" cy="35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 smtClean="0">
                <a:solidFill>
                  <a:srgbClr val="7030A0"/>
                </a:solidFill>
                <a:latin typeface="Arial" panose="020B0604020202020204" pitchFamily="34" charset="0"/>
              </a:rPr>
              <a:t>четырехосные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7077612" y="3846267"/>
            <a:ext cx="1836738" cy="35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 smtClean="0">
                <a:solidFill>
                  <a:srgbClr val="7030A0"/>
                </a:solidFill>
                <a:latin typeface="Arial" panose="020B0604020202020204" pitchFamily="34" charset="0"/>
              </a:rPr>
              <a:t>многоосные</a:t>
            </a:r>
          </a:p>
        </p:txBody>
      </p:sp>
      <p:cxnSp>
        <p:nvCxnSpPr>
          <p:cNvPr id="30" name="AutoShape 27"/>
          <p:cNvCxnSpPr>
            <a:cxnSpLocks noChangeShapeType="1"/>
          </p:cNvCxnSpPr>
          <p:nvPr/>
        </p:nvCxnSpPr>
        <p:spPr bwMode="auto">
          <a:xfrm rot="16200000" flipH="1">
            <a:off x="6124319" y="3077123"/>
            <a:ext cx="1695450" cy="207963"/>
          </a:xfrm>
          <a:prstGeom prst="bentConnector3">
            <a:avLst>
              <a:gd name="adj1" fmla="val 10053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Line 29"/>
          <p:cNvSpPr>
            <a:spLocks noChangeShapeType="1"/>
          </p:cNvSpPr>
          <p:nvPr/>
        </p:nvSpPr>
        <p:spPr bwMode="auto">
          <a:xfrm flipH="1">
            <a:off x="4677312" y="2639767"/>
            <a:ext cx="1762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cxnSp>
        <p:nvCxnSpPr>
          <p:cNvPr id="32" name="AutoShape 30"/>
          <p:cNvCxnSpPr>
            <a:cxnSpLocks noChangeShapeType="1"/>
            <a:endCxn id="15" idx="1"/>
          </p:cNvCxnSpPr>
          <p:nvPr/>
        </p:nvCxnSpPr>
        <p:spPr bwMode="auto">
          <a:xfrm rot="16200000" flipH="1">
            <a:off x="149762" y="3417642"/>
            <a:ext cx="596900" cy="82550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31"/>
          <p:cNvCxnSpPr>
            <a:cxnSpLocks noChangeShapeType="1"/>
            <a:endCxn id="14" idx="1"/>
          </p:cNvCxnSpPr>
          <p:nvPr/>
        </p:nvCxnSpPr>
        <p:spPr bwMode="auto">
          <a:xfrm rot="16200000" flipH="1">
            <a:off x="275174" y="2973143"/>
            <a:ext cx="347663" cy="80962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4859875" y="2879480"/>
            <a:ext cx="1833562" cy="354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smtClean="0">
                <a:solidFill>
                  <a:srgbClr val="7030A0"/>
                </a:solidFill>
                <a:latin typeface="Arial" panose="020B0604020202020204" pitchFamily="34" charset="0"/>
              </a:rPr>
              <a:t>бензиновые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4878925" y="3377955"/>
            <a:ext cx="1833562" cy="354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smtClean="0">
                <a:solidFill>
                  <a:srgbClr val="7030A0"/>
                </a:solidFill>
                <a:latin typeface="Arial" panose="020B0604020202020204" pitchFamily="34" charset="0"/>
              </a:rPr>
              <a:t>газогенераторные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4878925" y="4811467"/>
            <a:ext cx="1833562" cy="35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smtClean="0">
                <a:solidFill>
                  <a:srgbClr val="7030A0"/>
                </a:solidFill>
                <a:latin typeface="Arial" panose="020B0604020202020204" pitchFamily="34" charset="0"/>
              </a:rPr>
              <a:t>паровые</a:t>
            </a: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4915795" y="5293884"/>
            <a:ext cx="1835150" cy="354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dirty="0" smtClean="0">
                <a:solidFill>
                  <a:srgbClr val="7030A0"/>
                </a:solidFill>
                <a:latin typeface="Arial" panose="020B0604020202020204" pitchFamily="34" charset="0"/>
              </a:rPr>
              <a:t>газотурбинные</a:t>
            </a: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7058562" y="2925517"/>
            <a:ext cx="1836738" cy="354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277"/>
              </a:spcBef>
              <a:defRPr/>
            </a:pPr>
            <a:r>
              <a:rPr lang="ru-RU" altLang="ru-RU" sz="1477" i="1" dirty="0" smtClean="0">
                <a:solidFill>
                  <a:srgbClr val="7030A0"/>
                </a:solidFill>
                <a:latin typeface="Arial" panose="020B0604020202020204" pitchFamily="34" charset="0"/>
              </a:rPr>
              <a:t>трехосные</a:t>
            </a:r>
          </a:p>
        </p:txBody>
      </p:sp>
      <p:cxnSp>
        <p:nvCxnSpPr>
          <p:cNvPr id="39" name="AutoShape 37"/>
          <p:cNvCxnSpPr>
            <a:cxnSpLocks noChangeShapeType="1"/>
          </p:cNvCxnSpPr>
          <p:nvPr/>
        </p:nvCxnSpPr>
        <p:spPr bwMode="auto">
          <a:xfrm rot="16200000" flipH="1">
            <a:off x="1850768" y="2900911"/>
            <a:ext cx="1341438" cy="190500"/>
          </a:xfrm>
          <a:prstGeom prst="bentConnector3">
            <a:avLst>
              <a:gd name="adj1" fmla="val 100546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Line 38"/>
          <p:cNvSpPr>
            <a:spLocks noChangeShapeType="1"/>
          </p:cNvSpPr>
          <p:nvPr/>
        </p:nvSpPr>
        <p:spPr bwMode="auto">
          <a:xfrm flipH="1">
            <a:off x="2421475" y="2671517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 flipH="1">
            <a:off x="2419887" y="3150942"/>
            <a:ext cx="1920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 flipH="1">
            <a:off x="4674137" y="3069980"/>
            <a:ext cx="1936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 flipH="1">
            <a:off x="4674137" y="3576392"/>
            <a:ext cx="1936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44" name="Line 42"/>
          <p:cNvSpPr>
            <a:spLocks noChangeShapeType="1"/>
          </p:cNvSpPr>
          <p:nvPr/>
        </p:nvSpPr>
        <p:spPr bwMode="auto">
          <a:xfrm flipH="1">
            <a:off x="4674137" y="4051055"/>
            <a:ext cx="1936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 flipH="1">
            <a:off x="4674137" y="4547942"/>
            <a:ext cx="1936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46" name="Line 44"/>
          <p:cNvSpPr>
            <a:spLocks noChangeShapeType="1"/>
          </p:cNvSpPr>
          <p:nvPr/>
        </p:nvSpPr>
        <p:spPr bwMode="auto">
          <a:xfrm flipH="1">
            <a:off x="4680487" y="4994030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47" name="Line 45"/>
          <p:cNvSpPr>
            <a:spLocks noChangeShapeType="1"/>
          </p:cNvSpPr>
          <p:nvPr/>
        </p:nvSpPr>
        <p:spPr bwMode="auto">
          <a:xfrm flipH="1">
            <a:off x="6864887" y="3528767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48" name="Line 46"/>
          <p:cNvSpPr>
            <a:spLocks noChangeShapeType="1"/>
          </p:cNvSpPr>
          <p:nvPr/>
        </p:nvSpPr>
        <p:spPr bwMode="auto">
          <a:xfrm flipH="1">
            <a:off x="6868062" y="3106492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49" name="Line 47"/>
          <p:cNvSpPr>
            <a:spLocks noChangeShapeType="1"/>
          </p:cNvSpPr>
          <p:nvPr/>
        </p:nvSpPr>
        <p:spPr bwMode="auto">
          <a:xfrm flipH="1">
            <a:off x="6868062" y="2647705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0" name="Line 48"/>
          <p:cNvSpPr>
            <a:spLocks noChangeShapeType="1"/>
          </p:cNvSpPr>
          <p:nvPr/>
        </p:nvSpPr>
        <p:spPr bwMode="auto">
          <a:xfrm>
            <a:off x="1207037" y="1580905"/>
            <a:ext cx="6667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1" name="Line 49"/>
          <p:cNvSpPr>
            <a:spLocks noChangeShapeType="1"/>
          </p:cNvSpPr>
          <p:nvPr/>
        </p:nvSpPr>
        <p:spPr bwMode="auto">
          <a:xfrm>
            <a:off x="4605875" y="1417392"/>
            <a:ext cx="0" cy="1666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2" name="Line 50"/>
          <p:cNvSpPr>
            <a:spLocks noChangeShapeType="1"/>
          </p:cNvSpPr>
          <p:nvPr/>
        </p:nvSpPr>
        <p:spPr bwMode="auto">
          <a:xfrm flipH="1" flipV="1">
            <a:off x="5728237" y="1579317"/>
            <a:ext cx="4763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3" name="Line 51"/>
          <p:cNvSpPr>
            <a:spLocks noChangeShapeType="1"/>
          </p:cNvSpPr>
          <p:nvPr/>
        </p:nvSpPr>
        <p:spPr bwMode="auto">
          <a:xfrm flipH="1" flipV="1">
            <a:off x="7877712" y="1579317"/>
            <a:ext cx="4763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4" name="Line 52"/>
          <p:cNvSpPr>
            <a:spLocks noChangeShapeType="1"/>
          </p:cNvSpPr>
          <p:nvPr/>
        </p:nvSpPr>
        <p:spPr bwMode="auto">
          <a:xfrm flipH="1" flipV="1">
            <a:off x="3481925" y="1579317"/>
            <a:ext cx="4762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5" name="Line 53"/>
          <p:cNvSpPr>
            <a:spLocks noChangeShapeType="1"/>
          </p:cNvSpPr>
          <p:nvPr/>
        </p:nvSpPr>
        <p:spPr bwMode="auto">
          <a:xfrm flipH="1" flipV="1">
            <a:off x="1205450" y="1579317"/>
            <a:ext cx="4762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56" name="Line 54"/>
          <p:cNvSpPr>
            <a:spLocks noChangeShapeType="1"/>
          </p:cNvSpPr>
          <p:nvPr/>
        </p:nvSpPr>
        <p:spPr bwMode="auto">
          <a:xfrm>
            <a:off x="157700" y="2669930"/>
            <a:ext cx="13335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615" tIns="9969" rIns="16615" bIns="9969" anchor="ctr"/>
          <a:lstStyle/>
          <a:p>
            <a:endParaRPr lang="ru-RU"/>
          </a:p>
        </p:txBody>
      </p:sp>
      <p:sp>
        <p:nvSpPr>
          <p:cNvPr id="57" name="Line 57"/>
          <p:cNvSpPr>
            <a:spLocks noChangeShapeType="1"/>
          </p:cNvSpPr>
          <p:nvPr/>
        </p:nvSpPr>
        <p:spPr bwMode="auto">
          <a:xfrm flipV="1">
            <a:off x="410112" y="2803280"/>
            <a:ext cx="0" cy="1984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615" tIns="9969" rIns="16615" bIns="9969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599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909" y="403330"/>
            <a:ext cx="7392473" cy="1399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8775" y="503021"/>
            <a:ext cx="7437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Основные механизмы и агрегаты гусеничного трактора: двигатель, трансмиссия, ходовая часть, механизмы управления, рабочее и вспомогательное оборудование</a:t>
            </a:r>
            <a:endParaRPr lang="ru-RU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179948" y="1969776"/>
            <a:ext cx="4688266" cy="4508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68214" y="2169919"/>
            <a:ext cx="4024648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Схема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расположения основных частей, их механизмов и деталей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– гусеничный трактор ДТ-75М;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колесный трактор МТЗ-80: 1- двигатель;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– сцепление; 3 – соединительный вал;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коробка передач; 5 – главная передача;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– планетарный механизм; 7 – конечная передача; 8 – ведущая звездочка;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– направляющее колесо; 10 – гусеничная цепь; 11 − гидронавесная система;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– прицепное устройство;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дифференциал; 14 – ведущее колесо;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– управляемое колесо;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передний мост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23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151" y="274540"/>
            <a:ext cx="7392473" cy="987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07260" y="352836"/>
            <a:ext cx="7437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Трансмиссия</a:t>
            </a:r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 предназначена для передачи потока мощности от двигателя к ведущим колесам (звездочкам гусениц). 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2735" y="1407887"/>
            <a:ext cx="7392473" cy="1116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Ходовая часть </a:t>
            </a:r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объединяет все сборочные единицы в одно целое и служит для перемещения трактора по опорной поверхности.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0151" y="2670017"/>
            <a:ext cx="7392473" cy="1039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Органы управления</a:t>
            </a:r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, воздействуя на ходовую часть, изменяют траекторию движения трактора, останавливают и удерживают его неподвижно.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22735" y="3893510"/>
            <a:ext cx="7392473" cy="1399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Рабочее оборудование</a:t>
            </a:r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. </a:t>
            </a:r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На современных тракторах используют гидронавесную систему, регулятор глубины обработки почвы, догружатель ведущих колес, вал отбора мощности (ВОМ), приводной шкив, прицепное устройство.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0151" y="5464731"/>
            <a:ext cx="7392473" cy="1039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Вспомогательное оборудование </a:t>
            </a:r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трактора включает в себя кабину, органы управления и контроля, устройства для создания микроклимата в кабине и снижения уровня вибрации, шума и др. 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24968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909" y="403330"/>
            <a:ext cx="8293995" cy="1176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8774" y="477263"/>
            <a:ext cx="80094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 smtClean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Основные </a:t>
            </a:r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части </a:t>
            </a:r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автомобиля</a:t>
            </a:r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 – двигатель, шасси и кузов. </a:t>
            </a:r>
          </a:p>
          <a:p>
            <a:r>
              <a:rPr lang="ru-RU" sz="1600" b="1" cap="all" dirty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Принципиальная схема расположения основных частей и механизмов автомобиля мало отличается от схемы их расположения у колесного </a:t>
            </a:r>
            <a:r>
              <a:rPr lang="ru-RU" sz="1600" b="1" cap="all" dirty="0" smtClean="0">
                <a:solidFill>
                  <a:schemeClr val="bg1"/>
                </a:solidFill>
                <a:latin typeface="Arial Black" panose="020B0A04020102020204" pitchFamily="34" charset="0"/>
                <a:ea typeface="ＤＦ中太楷書体" panose="02010609010101010101" pitchFamily="1" charset="-128"/>
                <a:cs typeface="+mj-cs"/>
              </a:rPr>
              <a:t>трактора.</a:t>
            </a:r>
            <a:endParaRPr lang="ru-RU" sz="1600" b="1" cap="all" dirty="0">
              <a:solidFill>
                <a:schemeClr val="bg1"/>
              </a:solidFill>
              <a:latin typeface="Arial Black" panose="020B0A04020102020204" pitchFamily="34" charset="0"/>
              <a:ea typeface="ＤＦ中太楷書体" panose="02010609010101010101" pitchFamily="1" charset="-128"/>
              <a:cs typeface="+mj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862885" y="1580239"/>
            <a:ext cx="7044743" cy="32526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0760" y="4832918"/>
            <a:ext cx="834550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Расположение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основных механизмов автомобиля: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– направляющее колесо;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передняя подвеска; 3 – сцепление; 4 – коробка передач; 5 –карданная передача; 6 – главная передача; 7 – дифференциал; 8 – задняя подвеска 9 – ведущее колесо; 10 – рама; 11 – рулевое управление; 12 – двигатель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337348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289</TotalTime>
  <Words>1525</Words>
  <Application>Microsoft Office PowerPoint</Application>
  <PresentationFormat>Экран (4:3)</PresentationFormat>
  <Paragraphs>199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ＤＦ中太楷書体</vt:lpstr>
      <vt:lpstr>Arial</vt:lpstr>
      <vt:lpstr>Arial Black</vt:lpstr>
      <vt:lpstr>Calibri</vt:lpstr>
      <vt:lpstr>Corbel</vt:lpstr>
      <vt:lpstr>Times New Roman</vt:lpstr>
      <vt:lpstr>Wingdings</vt:lpstr>
      <vt:lpstr>Базис</vt:lpstr>
      <vt:lpstr>Тракторы, автомобили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Сельскохозяйственные машины общего назначения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Тракторы, автомобили</dc:title>
  <dc:creator>Анна Редкокашина</dc:creator>
  <cp:lastModifiedBy>Анна Редкокашина</cp:lastModifiedBy>
  <cp:revision>27</cp:revision>
  <dcterms:created xsi:type="dcterms:W3CDTF">2022-07-25T10:15:12Z</dcterms:created>
  <dcterms:modified xsi:type="dcterms:W3CDTF">2022-07-25T15:05:11Z</dcterms:modified>
</cp:coreProperties>
</file>