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9" r:id="rId1"/>
  </p:sldMasterIdLst>
  <p:notesMasterIdLst>
    <p:notesMasterId r:id="rId21"/>
  </p:notesMasterIdLst>
  <p:sldIdLst>
    <p:sldId id="298" r:id="rId2"/>
    <p:sldId id="268" r:id="rId3"/>
    <p:sldId id="278" r:id="rId4"/>
    <p:sldId id="316" r:id="rId5"/>
    <p:sldId id="317" r:id="rId6"/>
    <p:sldId id="318" r:id="rId7"/>
    <p:sldId id="319" r:id="rId8"/>
    <p:sldId id="279" r:id="rId9"/>
    <p:sldId id="320" r:id="rId10"/>
    <p:sldId id="322" r:id="rId11"/>
    <p:sldId id="323" r:id="rId12"/>
    <p:sldId id="321" r:id="rId13"/>
    <p:sldId id="324" r:id="rId14"/>
    <p:sldId id="325" r:id="rId15"/>
    <p:sldId id="326" r:id="rId16"/>
    <p:sldId id="327" r:id="rId17"/>
    <p:sldId id="328" r:id="rId18"/>
    <p:sldId id="329" r:id="rId19"/>
    <p:sldId id="33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02"/>
    <a:srgbClr val="FFFF00"/>
    <a:srgbClr val="66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4280" autoAdjust="0"/>
  </p:normalViewPr>
  <p:slideViewPr>
    <p:cSldViewPr>
      <p:cViewPr>
        <p:scale>
          <a:sx n="66" d="100"/>
          <a:sy n="66" d="100"/>
        </p:scale>
        <p:origin x="1752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00E4F5C-BFFA-439E-97F1-F1E84EE78033}" type="datetimeFigureOut">
              <a:rPr lang="ru-RU"/>
              <a:pPr>
                <a:defRPr/>
              </a:pPr>
              <a:t>16.08.2022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60367E-77AF-4E3A-ACC9-EC237610F1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6503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8D068E-5095-451B-815E-600F8ADB6EAD}" type="slidenum">
              <a:rPr lang="ru-RU" altLang="ru-RU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ru-RU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0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F530F-3025-45B6-82D4-6E7A667D42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4927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50977-33C2-4399-BD9F-19056E995E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98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F826-0FDD-41BA-B7CD-B3B47D3C2B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79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AF7-1B7A-4743-B930-1A12890775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9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9ED45-B32F-4BCC-A5D8-7B28678AE4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2875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0B832-E03B-4A1D-8529-BC93D46636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748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289EE-C5B8-4BC4-80F7-925346CBD9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428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669AA-F135-4156-A8CB-4758478905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82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BE3E5-3E95-46E7-84F1-6B35E03921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1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0A20-937D-47ED-B9B2-E0AD20599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11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рямая соединительная линия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Прямая соединительная линия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97187-878A-42D5-85A3-D27951703C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9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967C04-E6E1-455C-9578-BC54C772F0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3993" r:id="rId4"/>
    <p:sldLayoutId id="2147483994" r:id="rId5"/>
    <p:sldLayoutId id="2147484003" r:id="rId6"/>
    <p:sldLayoutId id="2147483995" r:id="rId7"/>
    <p:sldLayoutId id="2147484004" r:id="rId8"/>
    <p:sldLayoutId id="2147484005" r:id="rId9"/>
    <p:sldLayoutId id="2147483996" r:id="rId10"/>
    <p:sldLayoutId id="214748399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56641" y="2780928"/>
            <a:ext cx="7308304" cy="14716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ЭКСПЛУАТАЦИЯ</a:t>
            </a:r>
            <a:r>
              <a:rPr lang="ru-RU" sz="4800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4800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МАШИННО-</a:t>
            </a:r>
            <a:r>
              <a:rPr lang="ru-RU" sz="44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РАКТОРНОГО</a:t>
            </a:r>
            <a:r>
              <a:rPr lang="ru-RU" sz="4800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ПАРКА</a:t>
            </a:r>
            <a:endParaRPr lang="ru-RU" sz="4400" dirty="0">
              <a:solidFill>
                <a:schemeClr val="tx2">
                  <a:satMod val="13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260648"/>
            <a:ext cx="8363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бюджетное образовательное учреждение высшего образования </a:t>
            </a: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Приморская государственная сельскохозяйственная академия»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00"/>
          <a:stretch/>
        </p:blipFill>
        <p:spPr>
          <a:xfrm>
            <a:off x="1963541" y="4752528"/>
            <a:ext cx="6694504" cy="19888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62163"/>
            <a:ext cx="8424936" cy="796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КИНЕМАТИКА МАШИННО-ТРАКТОРНЫХ АГРЕГАТОВ </a:t>
            </a:r>
            <a:b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FAA3F5-7FCB-4259-A25B-64ED7E31223F}" type="slidenum">
              <a:rPr lang="ru-RU" altLang="ru-RU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796642"/>
            <a:ext cx="26324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Основные понятия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Поворот на 90°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агрегат совершает во время рабочего хода при круговом способе движения и во время холостого хода с выключенными рабочими органами.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Поворот на 180°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выполняют главным образом во время холостых ходов при работе в загоне. 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Петлевые повороты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приходится делать, если расстояние между рабочими ходами меньше двух радиусов.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Длина этого вида поворота больше длины беспетлевого из-за увеличения длины холостого пути.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Беспетлевые повороты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иногда применяют вместе с петлевыми при обработке одного участка. Так, при вспашке загона всвал вначале делают петлевые повороты, а затем, когда расстояние между рабочими ходами становится больше двух радиусов, переходят на беспетлевые. </a:t>
            </a:r>
          </a:p>
        </p:txBody>
      </p:sp>
    </p:spTree>
    <p:extLst>
      <p:ext uri="{BB962C8B-B14F-4D97-AF65-F5344CB8AC3E}">
        <p14:creationId xmlns:p14="http://schemas.microsoft.com/office/powerpoint/2010/main" val="1228414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796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КИНЕМАТИКА МАШИННО-ТРАКТОРНЫХ АГРЕГАТОВ </a:t>
            </a:r>
            <a:b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FAA3F5-7FCB-4259-A25B-64ED7E31223F}" type="slidenum">
              <a:rPr lang="ru-RU" altLang="ru-RU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гоновом способе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рабочие ходы агрегата параллельны, по крайней мере, одной стороне обрабатываемого участка, а холостые ходы выполняются в конце загона на специально отведенной поворотной полосе. 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гоновом движении агрегата обработка загона (участка) возможна всвал, вразвал, челночным, перекрестным способами. 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диагональном способе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рабочие ходы выполняют под углом к стороне загона. Агрегат движется челночным и перекрестным способами. Используют преимущественно на дисковании, бороновании и на перекрестном севе. </a:t>
            </a: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658360"/>
            <a:ext cx="7878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круговом способе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агрегат совершает рабочие ходы как вдоль, так и поперек участка во время движения вкруговую. Для работы этим способом поворотную полосу не отбивают. 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Круговой способ движения возможен от периферии к центру или от центра к периферии. Так работают при уборке зерновых, льна, трав и др.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692696"/>
            <a:ext cx="26324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Основные понятия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46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5256584" cy="61043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ПОВОРОТОВ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FAA3F5-7FCB-4259-A25B-64ED7E31223F}" type="slidenum">
              <a:rPr lang="ru-RU" altLang="ru-RU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0316" y="1052736"/>
            <a:ext cx="80220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64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01" y="548680"/>
            <a:ext cx="8424936" cy="796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КИНЕМАТИКА МАШИННО-ТРАКТОРНЫХ АГРЕГАТОВ </a:t>
            </a:r>
            <a:b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FAA3F5-7FCB-4259-A25B-64ED7E31223F}" type="slidenum">
              <a:rPr lang="ru-RU" altLang="ru-RU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01121" y="983159"/>
            <a:ext cx="26324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Основные понятия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44755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Поворотные полосы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оставлять на концах загонов для холостых проходов агрегата при гоновом и диагональном способах движения. 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облегчения обработки поворотной полосы ее ширина должна быть кратна ширине захвата агрегата, чтобы не делать рабочих ходов с неполным захватом или дополнительных холостых ходов. </a:t>
            </a: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Ширина загона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связана с его длиной. Каждой длине загона для данного состава агрегата соответствует своя оптимальная ширина. Желательно, чтобы площадь загона соответствовала дневной наработке агрегата.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ширине поля больше 250…300 м направление вспашки ежегодно изменяют (вдоль и поперек). На склонах загоны располагают поперек для борьбы с водной эрозией почвы. 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78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055464" cy="796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ХРАНЕНИЯ СЕЛЬСКОХОЗЯЙСТВЕННОЙ ТЕХНИКИ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FAA3F5-7FCB-4259-A25B-64ED7E31223F}" type="slidenum">
              <a:rPr lang="ru-RU" altLang="ru-RU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19675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Основная цель организации хранения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предотвращение от пагубных коррозионных разрушений, старения, деформаций и других воздействий, а также от разукомплектования в нерабочий период машин и оборудования, их агрегатов, узлов и деталей.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07704" y="2804376"/>
            <a:ext cx="5040560" cy="4806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Организация хранения </a:t>
            </a:r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107504" y="3429000"/>
            <a:ext cx="7344816" cy="79208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создания и совершенствования производственной базы хранения, специализированной службы машинных дворов;</a:t>
            </a:r>
            <a:endParaRPr lang="ru-RU"/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107504" y="4428403"/>
            <a:ext cx="7344816" cy="79208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обеспечения хозяйств технологическим оборудованием, консервационными материалами;</a:t>
            </a:r>
            <a:endParaRPr lang="ru-RU" dirty="0"/>
          </a:p>
        </p:txBody>
      </p:sp>
      <p:sp>
        <p:nvSpPr>
          <p:cNvPr id="16" name="Прямоугольник с двумя усеченными противолежащими углами 15"/>
          <p:cNvSpPr/>
          <p:nvPr/>
        </p:nvSpPr>
        <p:spPr>
          <a:xfrm>
            <a:off x="107504" y="5462662"/>
            <a:ext cx="7344816" cy="792088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внедрения на машинных дворах прогрессивных форм организации и оплаты труда.</a:t>
            </a:r>
          </a:p>
        </p:txBody>
      </p:sp>
    </p:spTree>
    <p:extLst>
      <p:ext uri="{BB962C8B-B14F-4D97-AF65-F5344CB8AC3E}">
        <p14:creationId xmlns:p14="http://schemas.microsoft.com/office/powerpoint/2010/main" val="2181087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63" y="568932"/>
            <a:ext cx="8357426" cy="796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728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ХРАНЕНИЯ СЕЛЬСКОХОЗЯЙСТВЕННОЙ ТЕХНИКИ</a:t>
            </a:r>
            <a:endParaRPr lang="ru-RU" sz="2400" b="1" dirty="0">
              <a:solidFill>
                <a:srgbClr val="0728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FAA3F5-7FCB-4259-A25B-64ED7E31223F}" type="slidenum">
              <a:rPr lang="ru-RU" altLang="ru-RU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753" y="1461457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Хранение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это комплекс организационных и технических мероприятий, позволяющих исключить вредные воздействия на машину в нерабочий период.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753" y="3717032"/>
            <a:ext cx="81229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и оборудование мест хранения,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и оплата труда,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ведение учета и ответственность за хранящиеся машины,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создание условий безопасности и противопожарной защиты.</a:t>
            </a:r>
            <a:endParaRPr lang="ru-RU" sz="2400" dirty="0">
              <a:solidFill>
                <a:srgbClr val="072802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93460" y="2852936"/>
            <a:ext cx="8038266" cy="864096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 организационным мероприятиям относятся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23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63" y="568932"/>
            <a:ext cx="8357426" cy="796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728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ХРАНЕНИЯ СЕЛЬСКОХОЗЯЙСТВЕННОЙ ТЕХНИКИ</a:t>
            </a:r>
            <a:endParaRPr lang="ru-RU" sz="2400" b="1" dirty="0">
              <a:solidFill>
                <a:srgbClr val="0728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FAA3F5-7FCB-4259-A25B-64ED7E31223F}" type="slidenum">
              <a:rPr lang="ru-RU" altLang="ru-RU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637" y="2479536"/>
            <a:ext cx="81229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очистка машины;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снятие деталей, подлежащих хранению на складе;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установка машин на подставки в отведенных местах;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нанесение защитных покрытий;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герметизация отверстий и полостей;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обслуживание машин в период хранения и снятие ее с хранения.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454344" y="1531708"/>
            <a:ext cx="8038266" cy="864096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 техническим мероприятиям относятся: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0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63" y="568932"/>
            <a:ext cx="8357426" cy="796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728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ХРАНЕНИЯ СЕЛЬСКОХОЗЯЙСТВЕННОЙ ТЕХНИКИ</a:t>
            </a:r>
            <a:endParaRPr lang="ru-RU" sz="2400" b="1" dirty="0">
              <a:solidFill>
                <a:srgbClr val="0728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FAA3F5-7FCB-4259-A25B-64ED7E31223F}" type="slidenum">
              <a:rPr lang="ru-RU" altLang="ru-RU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637" y="2235636"/>
            <a:ext cx="81229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закрытые помещения, навесы, открытые площадки;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площадки для сборки и регулировки и комплектования машин;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склад для хранения составных частей, снимаемых с машин;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площадки для списанных и подлежащих списанию машин;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ограждение;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 очистки и мойки машин;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 для нанесения антикоррозионных покрытии;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грузоподъемное оборудование, механизмы, приспособления и подставки для установки машин и снятия их с хранения;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противопожарное оборудование и инвентарь;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освещение;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помещение для оформления и хранения документации.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454344" y="1412776"/>
            <a:ext cx="8038266" cy="864096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Машинный двор должна включать в себя: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12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6" descr="https://moyaokruga.ru/img/image_big/d100f6d4-12ab-4d5c-9d09-442ad8aaafb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5" b="21360"/>
          <a:stretch/>
        </p:blipFill>
        <p:spPr bwMode="auto">
          <a:xfrm>
            <a:off x="4302848" y="1815402"/>
            <a:ext cx="3888376" cy="207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165" y="238787"/>
            <a:ext cx="8357426" cy="796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728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ХРАНЕНИЯ СЕЛЬСКОХОЗЯЙСТВЕННОЙ ТЕХНИКИ</a:t>
            </a:r>
            <a:endParaRPr lang="ru-RU" sz="2400" b="1" dirty="0">
              <a:solidFill>
                <a:srgbClr val="0728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FAA3F5-7FCB-4259-A25B-64ED7E31223F}" type="slidenum">
              <a:rPr lang="ru-RU" altLang="ru-RU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ru-RU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8001" y="1118855"/>
            <a:ext cx="8012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Существуют три способа хранения машин: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7826" name="Picture 2" descr="http://hypar.ru/sites/default/files/pictures/news/title/2020/11/144371_159677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1" y="1815403"/>
            <a:ext cx="3664913" cy="2037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 со стрелкой вниз 5"/>
          <p:cNvSpPr/>
          <p:nvPr/>
        </p:nvSpPr>
        <p:spPr>
          <a:xfrm rot="16200000">
            <a:off x="-724847" y="2406380"/>
            <a:ext cx="2585697" cy="721521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закрытый</a:t>
            </a:r>
            <a:endParaRPr lang="ru-RU" dirty="0">
              <a:solidFill>
                <a:srgbClr val="072802"/>
              </a:solidFill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 rot="5400000">
            <a:off x="6923867" y="2403695"/>
            <a:ext cx="2585697" cy="726891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открытый</a:t>
            </a:r>
            <a:endParaRPr lang="ru-RU" dirty="0">
              <a:solidFill>
                <a:srgbClr val="072802"/>
              </a:solidFill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2983983" y="4509120"/>
            <a:ext cx="3141985" cy="726891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7280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комбинированный</a:t>
            </a:r>
            <a:endParaRPr lang="ru-RU" dirty="0">
              <a:solidFill>
                <a:srgbClr val="072802"/>
              </a:solidFill>
            </a:endParaRPr>
          </a:p>
        </p:txBody>
      </p:sp>
      <p:pic>
        <p:nvPicPr>
          <p:cNvPr id="77832" name="Picture 8" descr="https://admuni.ru/uploads/posts/2018-10/1540551694_fot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6"/>
          <a:stretch/>
        </p:blipFill>
        <p:spPr bwMode="auto">
          <a:xfrm>
            <a:off x="2396845" y="3888552"/>
            <a:ext cx="3960440" cy="228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 со стрелкой вверх 7"/>
          <p:cNvSpPr/>
          <p:nvPr/>
        </p:nvSpPr>
        <p:spPr>
          <a:xfrm>
            <a:off x="2512503" y="5925765"/>
            <a:ext cx="3729123" cy="612001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728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</a:t>
            </a:r>
            <a:endParaRPr lang="ru-RU" sz="2400" i="1" dirty="0">
              <a:solidFill>
                <a:srgbClr val="0728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24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699" y="692696"/>
            <a:ext cx="8357426" cy="796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728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ХРАНЕНИЯ СЕЛЬСКОХОЗЯЙСТВЕННОЙ ТЕХНИКИ</a:t>
            </a:r>
            <a:endParaRPr lang="ru-RU" sz="2400" b="1" dirty="0">
              <a:solidFill>
                <a:srgbClr val="0728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FAA3F5-7FCB-4259-A25B-64ED7E31223F}" type="slidenum">
              <a:rPr lang="ru-RU" altLang="ru-RU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ru-RU" altLang="ru-RU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227" y="1844824"/>
            <a:ext cx="80121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от продолжительности хранения машин различают виды хранения: </a:t>
            </a:r>
          </a:p>
          <a:p>
            <a:pPr>
              <a:spcAft>
                <a:spcPts val="0"/>
              </a:spcAft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межсменное (перерыв в использовании машин - до 10 дней);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кратковременное (перерыв в использовании машин - от 10 дней до двух месяцев);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длительное (перерыв в использовании машин - более двух месяцев). 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96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333375"/>
            <a:ext cx="4536504" cy="703263"/>
          </a:xfrm>
        </p:spPr>
        <p:txBody>
          <a:bodyPr vert="horz" anchor="b"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ЗАНЯТИЯ 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69135" y="1340768"/>
            <a:ext cx="8115300" cy="417671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2800" b="1" dirty="0"/>
              <a:t>1. </a:t>
            </a:r>
            <a:r>
              <a:rPr lang="ru-RU" altLang="ru-RU" sz="2800" b="1" dirty="0"/>
              <a:t>Машинно-тракторные </a:t>
            </a:r>
            <a:r>
              <a:rPr lang="ru-RU" altLang="ru-RU" sz="2800" b="1" dirty="0" smtClean="0"/>
              <a:t>агрегаты (МТА)</a:t>
            </a:r>
            <a:endParaRPr lang="ru-RU" altLang="ru-RU" sz="2800" b="1" dirty="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2800" b="1" dirty="0"/>
              <a:t>2. Общая методика комплектования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2800" b="1" dirty="0"/>
              <a:t>3. Кинематика машинно-тракторных агрегатов. Основные понятия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2800" b="1" dirty="0"/>
              <a:t>4. Организация хранения сельскохозяйственной техники</a:t>
            </a:r>
          </a:p>
        </p:txBody>
      </p:sp>
      <p:sp>
        <p:nvSpPr>
          <p:cNvPr id="11268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26EF86-98CB-455A-926D-F48893925458}" type="slidenum">
              <a:rPr lang="ru-RU" altLang="ru-RU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80" y="2450814"/>
            <a:ext cx="7467600" cy="58092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 ИЗУЧЕНИЯ 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69" y="3277524"/>
            <a:ext cx="8448622" cy="273144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3200" dirty="0" smtClean="0"/>
              <a:t>– </a:t>
            </a:r>
            <a:r>
              <a:rPr lang="ru-RU" sz="3200" dirty="0"/>
              <a:t>разработка технических, технологических и организационных мероприятий, направленных на полную реализацию всестороннего потенциала сельскохозяйственной техники. </a:t>
            </a:r>
          </a:p>
          <a:p>
            <a:pPr eaLnBrk="1" hangingPunct="1">
              <a:spcBef>
                <a:spcPct val="5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ru-RU" altLang="ru-RU" sz="3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FAA3F5-7FCB-4259-A25B-64ED7E31223F}" type="slidenum">
              <a:rPr lang="ru-RU" altLang="ru-RU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80" y="908720"/>
            <a:ext cx="3474216" cy="30112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7467600" cy="796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ИСПОЛЬЗОВАНИЯ МАШИН В СЕЛЬСКОМ ХОЗЯЙСТВЕ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FAA3F5-7FCB-4259-A25B-64ED7E31223F}" type="slidenum">
              <a:rPr lang="ru-RU" altLang="ru-RU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69" y="3209193"/>
            <a:ext cx="4379784" cy="161687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1403648" y="3103606"/>
            <a:ext cx="144016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73832" y="2347463"/>
            <a:ext cx="307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Постоянное воздействие окружающей среды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900807"/>
            <a:ext cx="6353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Взаимодействие с живой средой и организмами, состояние которых постоянно изменяется</a:t>
            </a:r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2996157" y="4909751"/>
            <a:ext cx="1440160" cy="991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66011" y="2347733"/>
            <a:ext cx="22129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трого определенные сроки работ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5400000">
            <a:off x="6106227" y="2643505"/>
            <a:ext cx="1440160" cy="2385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273622"/>
            <a:ext cx="8055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Условия работы машин в сельскохозяйственном производстве предопределяют повышенные требования к конструкции машин и методам их эффективного использования на различных работах. 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28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7089" y="29354"/>
            <a:ext cx="8055464" cy="796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МАШИННЫЙ (МАШИННО-ТРАКТОРНЫЙ) АГРЕГАТ (МТА)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FAA3F5-7FCB-4259-A25B-64ED7E31223F}" type="slidenum">
              <a:rPr lang="ru-RU" altLang="ru-RU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768260"/>
            <a:ext cx="8055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представляет собой сочетание энергетической части, рабочих машин (орудий), вспомогательных и дополнительных устройств.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511" y="5091816"/>
            <a:ext cx="79333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Энергетическим средством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могут быть: трактор, самоходное шасси, ДВС и электродвигатель. </a:t>
            </a:r>
          </a:p>
          <a:p>
            <a:pPr algn="just">
              <a:spcAft>
                <a:spcPts val="0"/>
              </a:spcAft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Вспомогательные механизмы предназначены для передачи энергии от энергетического средства к рабочим машинам (сцепки, навески, передачи от ВОМ, приводного шкива или гидросистемы трактора и т.д.). </a:t>
            </a:r>
          </a:p>
          <a:p>
            <a:pPr algn="just">
              <a:spcAft>
                <a:spcPts val="0"/>
              </a:spcAft>
            </a:pPr>
            <a:endParaRPr lang="ru-RU" sz="1800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r="16362"/>
          <a:stretch/>
        </p:blipFill>
        <p:spPr>
          <a:xfrm>
            <a:off x="168823" y="2348880"/>
            <a:ext cx="3412008" cy="28775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22203" r="6890" b="14888"/>
          <a:stretch/>
        </p:blipFill>
        <p:spPr>
          <a:xfrm rot="21443446">
            <a:off x="3917067" y="1672591"/>
            <a:ext cx="4771081" cy="2350967"/>
          </a:xfrm>
          <a:prstGeom prst="rect">
            <a:avLst/>
          </a:prstGeom>
        </p:spPr>
      </p:pic>
      <p:sp>
        <p:nvSpPr>
          <p:cNvPr id="16" name="Плюс 15"/>
          <p:cNvSpPr/>
          <p:nvPr/>
        </p:nvSpPr>
        <p:spPr>
          <a:xfrm>
            <a:off x="3866027" y="3356992"/>
            <a:ext cx="468794" cy="43063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00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7088" y="29354"/>
            <a:ext cx="8297359" cy="7969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МАШИННО-ТРАКТОРНЫХ АГРЕГАТОВ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FAA3F5-7FCB-4259-A25B-64ED7E31223F}" type="slidenum">
              <a:rPr lang="ru-RU" altLang="ru-RU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107504" y="1052736"/>
            <a:ext cx="6624736" cy="432048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 виду выполняемого процесса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593110"/>
            <a:ext cx="2232248" cy="4216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пахотные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896" y="1593110"/>
            <a:ext cx="2232248" cy="4216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посевные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16819" y="1649624"/>
            <a:ext cx="825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т.д. </a:t>
            </a:r>
            <a:endParaRPr lang="ru-RU" dirty="0"/>
          </a:p>
        </p:txBody>
      </p:sp>
      <p:sp>
        <p:nvSpPr>
          <p:cNvPr id="15" name="Прямоугольник с одним вырезанным углом 14"/>
          <p:cNvSpPr/>
          <p:nvPr/>
        </p:nvSpPr>
        <p:spPr>
          <a:xfrm>
            <a:off x="107504" y="2128237"/>
            <a:ext cx="6984776" cy="432048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по способу перемещения 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9592" y="2672990"/>
            <a:ext cx="2232248" cy="4216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стационарные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35896" y="2672990"/>
            <a:ext cx="2232248" cy="4216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мобильные</a:t>
            </a:r>
            <a:endParaRPr lang="ru-RU" dirty="0"/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>
            <a:off x="107504" y="3223298"/>
            <a:ext cx="7272808" cy="432048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по виду источника энергии 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99592" y="3791694"/>
            <a:ext cx="2232248" cy="4216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механические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35896" y="3791694"/>
            <a:ext cx="2232248" cy="4216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электрические</a:t>
            </a:r>
            <a:endParaRPr lang="ru-RU" dirty="0"/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>
            <a:off x="107503" y="4373469"/>
            <a:ext cx="7632849" cy="684882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 составу рабочих машин и числу одновременно выполняемых технологический операций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27549" y="5218486"/>
            <a:ext cx="1740397" cy="4216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однородные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26412" y="5229200"/>
            <a:ext cx="1851215" cy="4216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комплексные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60052" y="5880051"/>
            <a:ext cx="1866360" cy="4216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комбайновые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04048" y="5896630"/>
            <a:ext cx="2088232" cy="4216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универсальные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>
            <a:stCxn id="5" idx="3"/>
            <a:endCxn id="12" idx="1"/>
          </p:cNvCxnSpPr>
          <p:nvPr/>
        </p:nvCxnSpPr>
        <p:spPr>
          <a:xfrm>
            <a:off x="3131840" y="1803930"/>
            <a:ext cx="50405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131840" y="2852936"/>
            <a:ext cx="50405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131840" y="4005064"/>
            <a:ext cx="50405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419872" y="1484784"/>
            <a:ext cx="0" cy="31914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47864" y="2560285"/>
            <a:ext cx="0" cy="29265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3347864" y="3645368"/>
            <a:ext cx="3572" cy="35969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203848" y="5058351"/>
            <a:ext cx="0" cy="8217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691680" y="5058351"/>
            <a:ext cx="0" cy="16013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499992" y="5058351"/>
            <a:ext cx="0" cy="16013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228184" y="5058351"/>
            <a:ext cx="0" cy="8217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06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7088" y="29354"/>
            <a:ext cx="8297359" cy="7969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МАШИННО-ТРАКТОРНЫХ АГРЕГАТОВ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FAA3F5-7FCB-4259-A25B-64ED7E31223F}" type="slidenum">
              <a:rPr lang="ru-RU" altLang="ru-RU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4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107504" y="1086303"/>
            <a:ext cx="6624736" cy="432048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по числу машин в агрегате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626677"/>
            <a:ext cx="2232248" cy="4216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896" y="1626677"/>
            <a:ext cx="2232248" cy="4216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многомашинные</a:t>
            </a:r>
            <a:endParaRPr lang="ru-RU" dirty="0"/>
          </a:p>
        </p:txBody>
      </p:sp>
      <p:sp>
        <p:nvSpPr>
          <p:cNvPr id="15" name="Прямоугольник с одним вырезанным углом 14"/>
          <p:cNvSpPr/>
          <p:nvPr/>
        </p:nvSpPr>
        <p:spPr>
          <a:xfrm>
            <a:off x="107504" y="2256047"/>
            <a:ext cx="6984776" cy="432048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по расположению рабочих органов 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9592" y="2800800"/>
            <a:ext cx="2232248" cy="4216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симметричные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35896" y="2800800"/>
            <a:ext cx="2232248" cy="4216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асимметричные</a:t>
            </a:r>
            <a:endParaRPr lang="ru-RU" dirty="0"/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>
            <a:off x="128943" y="3430170"/>
            <a:ext cx="7272808" cy="432048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по способу соединения 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3427" y="3998566"/>
            <a:ext cx="2232248" cy="4216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прицепные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19854" y="3998566"/>
            <a:ext cx="2232248" cy="4216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навесные</a:t>
            </a:r>
            <a:endParaRPr lang="ru-RU" dirty="0"/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>
            <a:off x="107503" y="4598669"/>
            <a:ext cx="7632849" cy="404457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 по способу привода рабочих органов машин 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7089" y="5212589"/>
            <a:ext cx="3112784" cy="73669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приводом от ДВС трактора (через ВОМ) 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14316" y="5201875"/>
            <a:ext cx="1969724" cy="74740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собственного двигателя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754570" y="5201874"/>
            <a:ext cx="2375017" cy="74740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опорно-приводных колес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699066" y="3998566"/>
            <a:ext cx="2232248" cy="4216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полунавесные</a:t>
            </a:r>
            <a:endParaRPr lang="ru-RU" dirty="0"/>
          </a:p>
        </p:txBody>
      </p:sp>
      <p:cxnSp>
        <p:nvCxnSpPr>
          <p:cNvPr id="3" name="Прямая соединительная линия 2"/>
          <p:cNvCxnSpPr>
            <a:stCxn id="5" idx="3"/>
            <a:endCxn id="12" idx="1"/>
          </p:cNvCxnSpPr>
          <p:nvPr/>
        </p:nvCxnSpPr>
        <p:spPr>
          <a:xfrm>
            <a:off x="3131840" y="1837497"/>
            <a:ext cx="50405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07704" y="1518351"/>
            <a:ext cx="0" cy="10832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716016" y="1518351"/>
            <a:ext cx="0" cy="10832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79712" y="2688095"/>
            <a:ext cx="0" cy="11270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644008" y="2688095"/>
            <a:ext cx="0" cy="11270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0" idx="3"/>
            <a:endCxn id="21" idx="1"/>
          </p:cNvCxnSpPr>
          <p:nvPr/>
        </p:nvCxnSpPr>
        <p:spPr>
          <a:xfrm>
            <a:off x="2715675" y="4209386"/>
            <a:ext cx="40417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21" idx="3"/>
            <a:endCxn id="29" idx="1"/>
          </p:cNvCxnSpPr>
          <p:nvPr/>
        </p:nvCxnSpPr>
        <p:spPr>
          <a:xfrm>
            <a:off x="5352102" y="4209386"/>
            <a:ext cx="346964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21" idx="0"/>
          </p:cNvCxnSpPr>
          <p:nvPr/>
        </p:nvCxnSpPr>
        <p:spPr>
          <a:xfrm>
            <a:off x="4235978" y="3862218"/>
            <a:ext cx="0" cy="13634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015716" y="5003126"/>
            <a:ext cx="0" cy="20946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599178" y="5003126"/>
            <a:ext cx="0" cy="20946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876256" y="5003126"/>
            <a:ext cx="0" cy="20946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388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58264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cap="small" dirty="0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ОБЩАЯ МЕТОДИКА КОМПЛЕКТОВАНИЯ</a:t>
            </a:r>
            <a:endParaRPr lang="ru-RU" sz="2200" cap="small" dirty="0">
              <a:solidFill>
                <a:srgbClr val="002060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59632"/>
            <a:ext cx="8487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расчете состава МТА, необходимо правильно определить марки сельскохозяйственных (исполнительных) машин, их количество, способ агрегатирования с трактором исходя из условий работы и вида операции, а также тяговый класс трактора. 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2964776" y="3175909"/>
            <a:ext cx="3024336" cy="1591423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04440" y="3616946"/>
            <a:ext cx="3351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Комплектование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рациональных составов </a:t>
            </a: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2706797"/>
            <a:ext cx="2664296" cy="9358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Одномашинный агрегат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7376" y="4428492"/>
            <a:ext cx="2664296" cy="10887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Комплексный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агрегат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84464" y="2706797"/>
            <a:ext cx="2664296" cy="9066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Многомашинный агрегат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884464" y="4515306"/>
            <a:ext cx="2664296" cy="10019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Тягово-приводной агрегат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Номер слайда 4"/>
          <p:cNvSpPr>
            <a:spLocks noGrp="1"/>
          </p:cNvSpPr>
          <p:nvPr>
            <p:ph type="sldNum" sz="quarter" idx="11"/>
          </p:nvPr>
        </p:nvSpPr>
        <p:spPr bwMode="auto">
          <a:xfrm>
            <a:off x="8129588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smtClean="0">
                <a:solidFill>
                  <a:srgbClr val="FFFFFF"/>
                </a:solidFill>
                <a:latin typeface="Arial" panose="020B0604020202020204" pitchFamily="34" charset="0"/>
              </a:rPr>
              <a:t>8</a:t>
            </a:r>
            <a:endParaRPr lang="ru-RU" altLang="ru-RU" sz="14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62162"/>
            <a:ext cx="8424936" cy="10506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КИНЕМАТИКА МАШИННО-ТРАКТОРНЫХ АГРЕГАТОВ </a:t>
            </a:r>
            <a:b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FAA3F5-7FCB-4259-A25B-64ED7E31223F}" type="slidenum">
              <a:rPr lang="ru-RU" altLang="ru-RU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1159113"/>
            <a:ext cx="26324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Основные понятия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602" y="1631231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Рабочий ход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движение агрегата с включенными рабочими органами при выполнении технологической операции. </a:t>
            </a: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Холостой ход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движение агрегата в тех же условиях с выключенными рабочими органами. 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Поворот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представляет собой сложное движение агрегата по кривой с переменным радиусом кривизны. Поворот агрегата считают правильным, когда все колеса машин катятся без боковых сдвигов. Для устранения боковых сдвигов широкозахватных агрегатов на сцепках применяют самоустанавливающиеся колеса. </a:t>
            </a:r>
          </a:p>
        </p:txBody>
      </p:sp>
    </p:spTree>
    <p:extLst>
      <p:ext uri="{BB962C8B-B14F-4D97-AF65-F5344CB8AC3E}">
        <p14:creationId xmlns:p14="http://schemas.microsoft.com/office/powerpoint/2010/main" val="3523697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2027</TotalTime>
  <Words>1093</Words>
  <Application>Microsoft Office PowerPoint</Application>
  <PresentationFormat>Экран (4:3)</PresentationFormat>
  <Paragraphs>156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Century Schoolbook</vt:lpstr>
      <vt:lpstr>Wingdings</vt:lpstr>
      <vt:lpstr>Wingdings 2</vt:lpstr>
      <vt:lpstr>Calibri</vt:lpstr>
      <vt:lpstr>Courier New</vt:lpstr>
      <vt:lpstr>Эркер</vt:lpstr>
      <vt:lpstr>ЭКСПЛУАТАЦИЯ  МАШИННО-ТРАКТОРНОГО ПАРКА</vt:lpstr>
      <vt:lpstr>СОДЕРЖАНИЕ ЗАНЯТИЯ </vt:lpstr>
      <vt:lpstr>ПРЕДМЕТ ИЗУЧЕНИЯ </vt:lpstr>
      <vt:lpstr>ОСОБЕННОСТИ ИСПОЛЬЗОВАНИЯ МАШИН В СЕЛЬСКОМ ХОЗЯЙСТВЕ </vt:lpstr>
      <vt:lpstr>МАШИННЫЙ (МАШИННО-ТРАКТОРНЫЙ) АГРЕГАТ (МТА)</vt:lpstr>
      <vt:lpstr>КЛАССИФИКАЦИЯ МАШИННО-ТРАКТОРНЫХ АГРЕГАТОВ</vt:lpstr>
      <vt:lpstr>КЛАССИФИКАЦИЯ МАШИННО-ТРАКТОРНЫХ АГРЕГАТОВ</vt:lpstr>
      <vt:lpstr>Презентация PowerPoint</vt:lpstr>
      <vt:lpstr>КИНЕМАТИКА МАШИННО-ТРАКТОРНЫХ АГРЕГАТОВ  </vt:lpstr>
      <vt:lpstr>КИНЕМАТИКА МАШИННО-ТРАКТОРНЫХ АГРЕГАТОВ  </vt:lpstr>
      <vt:lpstr>КИНЕМАТИКА МАШИННО-ТРАКТОРНЫХ АГРЕГАТОВ  </vt:lpstr>
      <vt:lpstr>КЛАССИФИКАЦИЯ ПОВОРОТОВ</vt:lpstr>
      <vt:lpstr>КИНЕМАТИКА МАШИННО-ТРАКТОРНЫХ АГРЕГАТОВ  </vt:lpstr>
      <vt:lpstr>ОРГАНИЗАЦИЯ ХРАНЕНИЯ СЕЛЬСКОХОЗЯЙСТВЕННОЙ ТЕХНИКИ</vt:lpstr>
      <vt:lpstr>ОРГАНИЗАЦИЯ ХРАНЕНИЯ СЕЛЬСКОХОЗЯЙСТВЕННОЙ ТЕХНИКИ</vt:lpstr>
      <vt:lpstr>ОРГАНИЗАЦИЯ ХРАНЕНИЯ СЕЛЬСКОХОЗЯЙСТВЕННОЙ ТЕХНИКИ</vt:lpstr>
      <vt:lpstr>ОРГАНИЗАЦИЯ ХРАНЕНИЯ СЕЛЬСКОХОЗЯЙСТВЕННОЙ ТЕХНИКИ</vt:lpstr>
      <vt:lpstr>ОРГАНИЗАЦИЯ ХРАНЕНИЯ СЕЛЬСКОХОЗЯЙСТВЕННОЙ ТЕХНИКИ</vt:lpstr>
      <vt:lpstr>ОРГАНИЗАЦИЯ ХРАНЕНИЯ СЕЛЬСКОХОЗЯЙСТВЕННОЙ ТЕХНИКИ</vt:lpstr>
    </vt:vector>
  </TitlesOfParts>
  <Company>Voicelab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увеличивают воздействие презентации</dc:title>
  <dc:creator>Konstantin U. Drygin</dc:creator>
  <cp:lastModifiedBy>Анна Редкокашина</cp:lastModifiedBy>
  <cp:revision>82</cp:revision>
  <cp:lastPrinted>1601-01-01T00:00:00Z</cp:lastPrinted>
  <dcterms:created xsi:type="dcterms:W3CDTF">2004-03-15T20:40:30Z</dcterms:created>
  <dcterms:modified xsi:type="dcterms:W3CDTF">2022-08-16T03:47:35Z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