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306" r:id="rId2"/>
    <p:sldId id="305" r:id="rId3"/>
    <p:sldId id="318" r:id="rId4"/>
    <p:sldId id="317" r:id="rId5"/>
    <p:sldId id="258" r:id="rId6"/>
    <p:sldId id="307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2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2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4977B-83B5-4C57-8C1E-8852EE5015C8}" type="datetimeFigureOut">
              <a:rPr lang="ru-RU"/>
              <a:pPr>
                <a:defRPr/>
              </a:pPr>
              <a:t>21.08.2022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8B1BCB7B-4452-42C6-95C7-2FBE59715F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8496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2330A-870E-448A-9819-75D127B557D1}" type="datetimeFigureOut">
              <a:rPr lang="ru-RU"/>
              <a:pPr>
                <a:defRPr/>
              </a:pPr>
              <a:t>21.08.2022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43270-D2EE-4400-A1D9-F3FE65E976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9348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94FF6-FCD9-4903-A042-DFEFDD918C5B}" type="datetimeFigureOut">
              <a:rPr lang="ru-RU"/>
              <a:pPr>
                <a:defRPr/>
              </a:pPr>
              <a:t>21.08.2022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AD813-EAFD-43C3-BEB2-509C259947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9968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9E6D5-324A-4FE0-BD9B-7CF619C99636}" type="datetimeFigureOut">
              <a:rPr lang="ru-RU"/>
              <a:pPr>
                <a:defRPr/>
              </a:pPr>
              <a:t>21.08.2022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98D78EA7-6535-4C29-92FD-1933785A92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644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EC60A-907F-42CB-A6B6-0F2553F259D6}" type="datetimeFigureOut">
              <a:rPr lang="ru-RU"/>
              <a:pPr>
                <a:defRPr/>
              </a:pPr>
              <a:t>21.08.2022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941C8-A710-4EB0-85AF-5931027A35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4468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73DF9-0BD9-4C49-97CB-B09727868CC5}" type="datetimeFigureOut">
              <a:rPr lang="ru-RU"/>
              <a:pPr>
                <a:defRPr/>
              </a:pPr>
              <a:t>21.08.2022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85CF9-B60A-4B7B-BEF5-AFC55B8745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2753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C41D5-C110-4412-9B82-7AFBFB0D5BD0}" type="datetimeFigureOut">
              <a:rPr lang="ru-RU"/>
              <a:pPr>
                <a:defRPr/>
              </a:pPr>
              <a:t>21.08.2022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F2D3C5A1-B9C4-4FBF-982A-3948254A29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2377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1D9FB-6E17-47EB-8DDF-22B7E6723D4F}" type="datetimeFigureOut">
              <a:rPr lang="ru-RU"/>
              <a:pPr>
                <a:defRPr/>
              </a:pPr>
              <a:t>21.08.2022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41E8E-888F-4752-868B-F4AF120822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9339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EB2F4-9941-4700-A308-BF13C752D6FC}" type="datetimeFigureOut">
              <a:rPr lang="ru-RU"/>
              <a:pPr>
                <a:defRPr/>
              </a:pPr>
              <a:t>21.08.2022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CD26F-6015-409C-9280-FA5C25481F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015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199C3-D210-43A8-995E-E378007345E3}" type="datetimeFigureOut">
              <a:rPr lang="ru-RU"/>
              <a:pPr>
                <a:defRPr/>
              </a:pPr>
              <a:t>21.08.2022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7A430-08AC-4C00-9C9F-5D83B49EAE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148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0FD8A-53DB-4075-BE49-A03612ECEA85}" type="datetimeFigureOut">
              <a:rPr lang="ru-RU"/>
              <a:pPr>
                <a:defRPr/>
              </a:pPr>
              <a:t>21.08.2022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FFAA2-3AFE-4BC5-B7BD-F4BB662109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2663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60617E-742D-4408-91D5-C80A72E28A1D}" type="datetimeFigureOut">
              <a:rPr lang="ru-RU"/>
              <a:pPr>
                <a:defRPr/>
              </a:pPr>
              <a:t>21.08.2022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648F67"/>
                </a:solidFill>
                <a:latin typeface="Franklin Gothic Book" panose="020B0503020102020204" pitchFamily="34" charset="0"/>
              </a:defRPr>
            </a:lvl1pPr>
          </a:lstStyle>
          <a:p>
            <a:fld id="{9C2C4559-18BE-4C7F-961E-AAED11F4760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57" r:id="rId4"/>
    <p:sldLayoutId id="2147483963" r:id="rId5"/>
    <p:sldLayoutId id="2147483958" r:id="rId6"/>
    <p:sldLayoutId id="2147483964" r:id="rId7"/>
    <p:sldLayoutId id="2147483965" r:id="rId8"/>
    <p:sldLayoutId id="2147483966" r:id="rId9"/>
    <p:sldLayoutId id="2147483959" r:id="rId10"/>
    <p:sldLayoutId id="21474839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385611"/>
            <a:ext cx="4395532" cy="5118377"/>
          </a:xfrm>
          <a:prstGeom prst="rect">
            <a:avLst/>
          </a:prstGeom>
        </p:spPr>
      </p:pic>
      <p:sp>
        <p:nvSpPr>
          <p:cNvPr id="12" name="Прямоугольный треугольник 11"/>
          <p:cNvSpPr/>
          <p:nvPr/>
        </p:nvSpPr>
        <p:spPr>
          <a:xfrm rot="5400000">
            <a:off x="250825" y="260350"/>
            <a:ext cx="914400" cy="9144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Прямоугольный треугольник 12"/>
          <p:cNvSpPr/>
          <p:nvPr/>
        </p:nvSpPr>
        <p:spPr>
          <a:xfrm rot="16200000">
            <a:off x="7885113" y="5589588"/>
            <a:ext cx="914400" cy="91440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699792" y="4077072"/>
            <a:ext cx="6635991" cy="838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400" dirty="0">
                <a:solidFill>
                  <a:schemeClr val="tx1"/>
                </a:solidFill>
              </a:rPr>
              <a:t>Понятие об автоматизации технологических процессов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092280" y="476672"/>
            <a:ext cx="180823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78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241" y="196614"/>
            <a:ext cx="8686800" cy="84124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Производственный и технологический процессы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Прямоугольник с одним вырезанным углом 12"/>
          <p:cNvSpPr/>
          <p:nvPr/>
        </p:nvSpPr>
        <p:spPr>
          <a:xfrm>
            <a:off x="467544" y="1340768"/>
            <a:ext cx="7992888" cy="864096"/>
          </a:xfrm>
          <a:prstGeom prst="snip1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ТЕХНОЛОГИЧЕСКИЙ ПРОЦЕСС 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</a:rPr>
              <a:t>— 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</a:rPr>
              <a:t>это совокупность действий, связанных с обеспечением требуемых выходных параметров данного процесса. </a:t>
            </a:r>
            <a:endParaRPr lang="ru-RU" b="1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467544" y="2488048"/>
            <a:ext cx="7992888" cy="1300991"/>
          </a:xfrm>
          <a:prstGeom prst="snip1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2060"/>
                </a:solidFill>
              </a:rPr>
              <a:t>РАБОЧИЙ ХОД 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</a:rPr>
              <a:t>(для технологических методов воздействия, преобразующих свойства предмета труда) — однократное технологически непрерывное воздействие, формирующее требуемые параметры данной детали (шероховатость, твердость, качество поверхностного слоя и др.). </a:t>
            </a:r>
            <a:endParaRPr lang="ru-RU" b="1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467544" y="4072222"/>
            <a:ext cx="7992888" cy="1949065"/>
          </a:xfrm>
          <a:prstGeom prst="snip1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ТЕХНОЛОГИЧЕСКИЙ ПЕРЕХОД 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</a:rPr>
              <a:t>— 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</a:rPr>
              <a:t>это технологически непрерывный упорядоченный комплекс рабочих ходов, образующих законченную часть технологической операции, формирующий конечные требуемые качественные характеристики данной поверхности детали или данного соединения. 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</a:rPr>
              <a:t>Выполняется одними и теми же средствами технологического оснащения при постоянных технологических режимах и установке</a:t>
            </a:r>
            <a:r>
              <a:rPr lang="ru-RU" dirty="0">
                <a:solidFill>
                  <a:schemeClr val="accent6">
                    <a:lumMod val="2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09101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241" y="196614"/>
            <a:ext cx="8686800" cy="84124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Производственный и технологический процессы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Прямоугольник с одним вырезанным углом 12"/>
          <p:cNvSpPr/>
          <p:nvPr/>
        </p:nvSpPr>
        <p:spPr>
          <a:xfrm>
            <a:off x="465079" y="1196752"/>
            <a:ext cx="7992888" cy="1008112"/>
          </a:xfrm>
          <a:prstGeom prst="snip1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ПРИЕМ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</a:rPr>
              <a:t>— законченная совокупность действий, направленных на выполнение технологического перехода или его части и объединенных одним целевым назначением</a:t>
            </a:r>
            <a:r>
              <a:rPr lang="ru-RU" dirty="0"/>
              <a:t>. </a:t>
            </a:r>
            <a:endParaRPr lang="ru-RU" b="1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467544" y="2348880"/>
            <a:ext cx="7992888" cy="1300991"/>
          </a:xfrm>
          <a:prstGeom prst="snip1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УСТАНОВ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</a:rPr>
              <a:t>— процесс придания требуемого положения и при необходимости закрепления заготовки (детали) в приспособлении или на основном оборудовании. 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</a:rPr>
              <a:t>Он отражает варианты объединения разных переходов на данном оборудовании. </a:t>
            </a:r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467544" y="3789040"/>
            <a:ext cx="7992888" cy="1589025"/>
          </a:xfrm>
          <a:prstGeom prst="snip1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ТЕХНОЛОГИЧЕСКАЯ ОПЕРАЦИЯ 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</a:rPr>
              <a:t>— 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</a:rPr>
              <a:t>организационно обособленная часть маршрута со всеми сопутствующими ей вспомогательными элементами процесса, реализуемая на определенном технологическом оборудовании с участием или без участия людей. 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</a:rPr>
              <a:t>На операцию обычно разрабатывается вся основная технологическая документация. </a:t>
            </a: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465079" y="5517232"/>
            <a:ext cx="7992888" cy="864096"/>
          </a:xfrm>
          <a:prstGeom prst="snip1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МАРШРУТ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</a:rPr>
              <a:t>— упорядоченная последовательность качественных преобразований предметов труда в продукт труда. </a:t>
            </a:r>
          </a:p>
        </p:txBody>
      </p:sp>
    </p:spTree>
    <p:extLst>
      <p:ext uri="{BB962C8B-B14F-4D97-AF65-F5344CB8AC3E}">
        <p14:creationId xmlns:p14="http://schemas.microsoft.com/office/powerpoint/2010/main" val="1995724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241" y="196614"/>
            <a:ext cx="8686800" cy="84124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Производственный и технологический процессы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Прямоугольник с одним вырезанным углом 12"/>
          <p:cNvSpPr/>
          <p:nvPr/>
        </p:nvSpPr>
        <p:spPr>
          <a:xfrm>
            <a:off x="465079" y="1196752"/>
            <a:ext cx="7992888" cy="1296144"/>
          </a:xfrm>
          <a:prstGeom prst="snip1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ТРУДОЕМКОСТЬ ОПЕРАЦИИ 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</a:rPr>
              <a:t>— 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</a:rPr>
              <a:t>количество времени, затрачиваемого рабочим требуемой квалификации при нормальной интенсивности труда и условиях на выполнение технологического процесса или его части. Единица измерения — </a:t>
            </a:r>
            <a:r>
              <a:rPr lang="ru-RU" b="1" dirty="0" smtClean="0">
                <a:solidFill>
                  <a:srgbClr val="002060"/>
                </a:solidFill>
              </a:rPr>
              <a:t>человеко-час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</a:rPr>
              <a:t>. </a:t>
            </a:r>
            <a:endParaRPr lang="ru-RU" b="1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467544" y="2651786"/>
            <a:ext cx="7992888" cy="998085"/>
          </a:xfrm>
          <a:prstGeom prst="snip1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СТАНКОЕМКОСТЬ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</a:rPr>
              <a:t>— время, в течение которого занят станок или другое оборудование на изготовление детали или изделия. Единица измерения — </a:t>
            </a:r>
            <a:r>
              <a:rPr lang="ru-RU" b="1" dirty="0" smtClean="0">
                <a:solidFill>
                  <a:srgbClr val="002060"/>
                </a:solidFill>
              </a:rPr>
              <a:t>станко-час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467544" y="3789041"/>
            <a:ext cx="7992888" cy="792088"/>
          </a:xfrm>
          <a:prstGeom prst="snip1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НОРМА ВЫРАБОТКИ 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</a:rPr>
              <a:t>— 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</a:rPr>
              <a:t>установленное число изделий в единицу времени (ч, мин). </a:t>
            </a: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475744" y="4725144"/>
            <a:ext cx="7992888" cy="1296144"/>
          </a:xfrm>
          <a:prstGeom prst="snip1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ПРОИЗВОДСТВЕННЫЙ ЦИКЛ 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</a:rPr>
              <a:t>— 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</a:rPr>
              <a:t>промежуток календарного времени, определяющий длительность периодически повторяющихся процессов изготовления изделия от запуска в производство до получения готового изделия. </a:t>
            </a:r>
          </a:p>
        </p:txBody>
      </p:sp>
    </p:spTree>
    <p:extLst>
      <p:ext uri="{BB962C8B-B14F-4D97-AF65-F5344CB8AC3E}">
        <p14:creationId xmlns:p14="http://schemas.microsoft.com/office/powerpoint/2010/main" val="1060251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241" y="196614"/>
            <a:ext cx="8686800" cy="84124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Производственный и технологический процессы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Прямоугольник с одним вырезанным углом 12"/>
          <p:cNvSpPr/>
          <p:nvPr/>
        </p:nvSpPr>
        <p:spPr>
          <a:xfrm>
            <a:off x="465079" y="1196752"/>
            <a:ext cx="7992888" cy="1008112"/>
          </a:xfrm>
          <a:prstGeom prst="snip1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ПРОГРАММА ВЫПУСКА 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</a:rPr>
              <a:t>— 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</a:rPr>
              <a:t>число штук изделия заданной номенклатуры или число стандартных мер некоторой продукции, подлежащей изготовлению в установленную календарную единицу времени. </a:t>
            </a:r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467544" y="2348881"/>
            <a:ext cx="7992888" cy="792088"/>
          </a:xfrm>
          <a:prstGeom prst="snip1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ОБЪЕМ ВЫПУСКА 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</a:rPr>
              <a:t>— 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</a:rPr>
              <a:t>число изделий, подлежащих изготовлению в установленную календарную единицу времени (год, квартал, мес). </a:t>
            </a:r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467544" y="3284984"/>
            <a:ext cx="7992888" cy="720080"/>
          </a:xfrm>
          <a:prstGeom prst="snip1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СЕРИЯ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</a:rPr>
              <a:t>— общее число изделий, подлежащих изготовлению по неизменяемым чертежам. </a:t>
            </a: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475744" y="4149080"/>
            <a:ext cx="7992888" cy="720080"/>
          </a:xfrm>
          <a:prstGeom prst="snip1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ПАРТИЯ ЗАПУСКА 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</a:rPr>
              <a:t>— 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</a:rPr>
              <a:t>число штук заготовок или комплектов деталей , одновременно запущенных в производство. </a:t>
            </a:r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>
            <a:off x="475744" y="5013176"/>
            <a:ext cx="7992888" cy="936104"/>
          </a:xfrm>
          <a:prstGeom prst="snip1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ТАКТ ВЫПУСКА 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</a:rPr>
              <a:t>— 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</a:rPr>
              <a:t>промежуток времени, через который периодически производится выпуск машин, их сборочных единиц, деталей или заготовок определенного наименования, типоразмеров и исполнения. </a:t>
            </a:r>
          </a:p>
        </p:txBody>
      </p:sp>
    </p:spTree>
    <p:extLst>
      <p:ext uri="{BB962C8B-B14F-4D97-AF65-F5344CB8AC3E}">
        <p14:creationId xmlns:p14="http://schemas.microsoft.com/office/powerpoint/2010/main" val="969788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241" y="196614"/>
            <a:ext cx="8686800" cy="84124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Производственный и технологический процессы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Прямоугольник с одним вырезанным углом 12"/>
          <p:cNvSpPr/>
          <p:nvPr/>
        </p:nvSpPr>
        <p:spPr>
          <a:xfrm>
            <a:off x="465079" y="1484784"/>
            <a:ext cx="7992888" cy="432048"/>
          </a:xfrm>
          <a:prstGeom prst="snip1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РИТМ ВЫПУСКА 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</a:rPr>
              <a:t>— 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</a:rPr>
              <a:t>величина, обратная такту выпуска. </a:t>
            </a:r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465079" y="2088382"/>
            <a:ext cx="5331057" cy="2060698"/>
          </a:xfrm>
          <a:prstGeom prst="snip1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ПРОИЗВОДИТЕЛЬНОСТЬ ПРОИЗВОДСТВЕННОГО ПРОЦЕССА 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</a:rPr>
              <a:t>— 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</a:rPr>
              <a:t>это интегральный показатель деятельности всего трудового коллектива, непосредственно участвующего в изготовлении установленной номенклатуры изделий.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1"/>
          <a:stretch/>
        </p:blipFill>
        <p:spPr>
          <a:xfrm>
            <a:off x="5277790" y="2276872"/>
            <a:ext cx="3895328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21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241" y="196614"/>
            <a:ext cx="8686800" cy="84124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Основные преимущества автоматизации</a:t>
            </a:r>
            <a:b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производства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340768"/>
            <a:ext cx="82089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Технические преимущества 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автоматически управляемых производственных систем по сравнению с аналогичными системами с ручным управлением следующие: </a:t>
            </a:r>
            <a:endParaRPr lang="ru-RU" dirty="0" smtClean="0">
              <a:solidFill>
                <a:srgbClr val="002060"/>
              </a:solidFill>
              <a:latin typeface="+mn-lt"/>
              <a:cs typeface="+mn-cs"/>
            </a:endParaRPr>
          </a:p>
          <a:p>
            <a:pPr algn="just">
              <a:spcAft>
                <a:spcPts val="0"/>
              </a:spcAft>
            </a:pPr>
            <a:endParaRPr lang="ru-RU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dirty="0">
                <a:solidFill>
                  <a:schemeClr val="accent6">
                    <a:lumMod val="25000"/>
                  </a:schemeClr>
                </a:solidFill>
                <a:latin typeface="+mn-lt"/>
                <a:cs typeface="+mn-cs"/>
              </a:rPr>
              <a:t>более высокое быстродействие, позволяющее повышать скорости протекания 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  <a:latin typeface="+mn-lt"/>
                <a:cs typeface="+mn-cs"/>
              </a:rPr>
              <a:t>процессов, а, следовательно, и производительность производственного оборудования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  <a:latin typeface="+mn-lt"/>
                <a:cs typeface="+mn-cs"/>
              </a:rPr>
              <a:t>; </a:t>
            </a:r>
            <a:endParaRPr lang="ru-RU" b="1" dirty="0" smtClean="0">
              <a:solidFill>
                <a:schemeClr val="accent6">
                  <a:lumMod val="25000"/>
                </a:schemeClr>
              </a:solidFill>
              <a:latin typeface="+mn-lt"/>
              <a:cs typeface="+mn-cs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ru-RU" b="1" dirty="0">
              <a:solidFill>
                <a:schemeClr val="accent6">
                  <a:lumMod val="25000"/>
                </a:schemeClr>
              </a:solidFill>
              <a:latin typeface="+mn-lt"/>
              <a:cs typeface="+mn-cs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dirty="0">
                <a:solidFill>
                  <a:schemeClr val="accent6">
                    <a:lumMod val="25000"/>
                  </a:schemeClr>
                </a:solidFill>
                <a:latin typeface="+mn-lt"/>
                <a:cs typeface="+mn-cs"/>
              </a:rPr>
              <a:t>более высокое и стабильное качество управления процессами, обеспечивающее высокое качество продукции при более экономном расходовании материалов и энергии; </a:t>
            </a:r>
            <a:endParaRPr lang="ru-RU" b="1" dirty="0" smtClean="0">
              <a:solidFill>
                <a:schemeClr val="accent6">
                  <a:lumMod val="25000"/>
                </a:schemeClr>
              </a:solidFill>
              <a:latin typeface="+mn-lt"/>
              <a:cs typeface="+mn-cs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ru-RU" b="1" dirty="0">
              <a:solidFill>
                <a:schemeClr val="accent6">
                  <a:lumMod val="25000"/>
                </a:schemeClr>
              </a:solidFill>
              <a:latin typeface="+mn-lt"/>
              <a:cs typeface="+mn-cs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dirty="0">
                <a:solidFill>
                  <a:schemeClr val="accent6">
                    <a:lumMod val="25000"/>
                  </a:schemeClr>
                </a:solidFill>
                <a:latin typeface="+mn-lt"/>
                <a:cs typeface="+mn-cs"/>
              </a:rPr>
              <a:t>возможность работы автоматов в тяжелых, вредных и опасных для человека условиях; </a:t>
            </a:r>
            <a:endParaRPr lang="ru-RU" b="1" dirty="0" smtClean="0">
              <a:solidFill>
                <a:schemeClr val="accent6">
                  <a:lumMod val="25000"/>
                </a:schemeClr>
              </a:solidFill>
              <a:latin typeface="+mn-lt"/>
              <a:cs typeface="+mn-cs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ru-RU" b="1" dirty="0">
              <a:solidFill>
                <a:schemeClr val="accent6">
                  <a:lumMod val="25000"/>
                </a:schemeClr>
              </a:solidFill>
              <a:latin typeface="+mn-lt"/>
              <a:cs typeface="+mn-cs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dirty="0">
                <a:solidFill>
                  <a:schemeClr val="accent6">
                    <a:lumMod val="25000"/>
                  </a:schemeClr>
                </a:solidFill>
                <a:latin typeface="+mn-lt"/>
                <a:cs typeface="+mn-cs"/>
              </a:rPr>
              <a:t>стабильность ритма работы, возможность длительной работы без перерывов вследствие отсутствия утомляемости, свойственной человеку. </a:t>
            </a:r>
          </a:p>
        </p:txBody>
      </p:sp>
    </p:spTree>
    <p:extLst>
      <p:ext uri="{BB962C8B-B14F-4D97-AF65-F5344CB8AC3E}">
        <p14:creationId xmlns:p14="http://schemas.microsoft.com/office/powerpoint/2010/main" val="3926381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241" y="196614"/>
            <a:ext cx="8686800" cy="84124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Основные преимущества автоматизации</a:t>
            </a:r>
            <a:b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производства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1735" y="1268760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Экономические преимущества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, достигаемые при использовании автоматических систем в производстве, являются следствием технических преимуществ. 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К ним можно отнести</a:t>
            </a:r>
            <a:r>
              <a:rPr lang="ru-RU" dirty="0" smtClean="0">
                <a:solidFill>
                  <a:srgbClr val="002060"/>
                </a:solidFill>
                <a:latin typeface="+mn-lt"/>
                <a:cs typeface="+mn-cs"/>
              </a:rPr>
              <a:t>:</a:t>
            </a:r>
          </a:p>
          <a:p>
            <a:pPr algn="just">
              <a:spcAft>
                <a:spcPts val="0"/>
              </a:spcAft>
            </a:pPr>
            <a:endParaRPr lang="ru-RU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dirty="0">
                <a:solidFill>
                  <a:schemeClr val="accent6">
                    <a:lumMod val="25000"/>
                  </a:schemeClr>
                </a:solidFill>
                <a:latin typeface="+mn-lt"/>
                <a:cs typeface="+mn-cs"/>
              </a:rPr>
              <a:t>возможность значительного повышения производительности труда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+mn-lt"/>
                <a:cs typeface="+mn-cs"/>
              </a:rPr>
              <a:t>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ru-RU" b="1" dirty="0">
              <a:solidFill>
                <a:schemeClr val="accent6">
                  <a:lumMod val="25000"/>
                </a:schemeClr>
              </a:solidFill>
              <a:latin typeface="+mn-lt"/>
              <a:cs typeface="+mn-cs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dirty="0">
                <a:solidFill>
                  <a:schemeClr val="accent6">
                    <a:lumMod val="25000"/>
                  </a:schemeClr>
                </a:solidFill>
                <a:latin typeface="+mn-lt"/>
                <a:cs typeface="+mn-cs"/>
              </a:rPr>
              <a:t>более экономичное использование ресурсов (труда, материалов, энергии); </a:t>
            </a:r>
            <a:endParaRPr lang="ru-RU" b="1" dirty="0" smtClean="0">
              <a:solidFill>
                <a:schemeClr val="accent6">
                  <a:lumMod val="25000"/>
                </a:schemeClr>
              </a:solidFill>
              <a:latin typeface="+mn-lt"/>
              <a:cs typeface="+mn-cs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ru-RU" b="1" dirty="0">
              <a:solidFill>
                <a:schemeClr val="accent6">
                  <a:lumMod val="25000"/>
                </a:schemeClr>
              </a:solidFill>
              <a:latin typeface="+mn-lt"/>
              <a:cs typeface="+mn-cs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dirty="0">
                <a:solidFill>
                  <a:schemeClr val="accent6">
                    <a:lumMod val="25000"/>
                  </a:schemeClr>
                </a:solidFill>
                <a:latin typeface="+mn-lt"/>
                <a:cs typeface="+mn-cs"/>
              </a:rPr>
              <a:t>более высокое и стабильное качество продукции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+mn-lt"/>
                <a:cs typeface="+mn-cs"/>
              </a:rPr>
              <a:t>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ru-RU" b="1" dirty="0">
              <a:solidFill>
                <a:schemeClr val="accent6">
                  <a:lumMod val="25000"/>
                </a:schemeClr>
              </a:solidFill>
              <a:latin typeface="+mn-lt"/>
              <a:cs typeface="+mn-cs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dirty="0">
                <a:solidFill>
                  <a:schemeClr val="accent6">
                    <a:lumMod val="25000"/>
                  </a:schemeClr>
                </a:solidFill>
                <a:latin typeface="+mn-lt"/>
                <a:cs typeface="+mn-cs"/>
              </a:rPr>
              <a:t>сокращение периода времени от начала проектирования до получения изделия; </a:t>
            </a:r>
            <a:endParaRPr lang="ru-RU" b="1" dirty="0" smtClean="0">
              <a:solidFill>
                <a:schemeClr val="accent6">
                  <a:lumMod val="25000"/>
                </a:schemeClr>
              </a:solidFill>
              <a:latin typeface="+mn-lt"/>
              <a:cs typeface="+mn-cs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ru-RU" b="1" dirty="0">
              <a:solidFill>
                <a:schemeClr val="accent6">
                  <a:lumMod val="25000"/>
                </a:schemeClr>
              </a:solidFill>
              <a:latin typeface="+mn-lt"/>
              <a:cs typeface="+mn-cs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dirty="0">
                <a:solidFill>
                  <a:schemeClr val="accent6">
                    <a:lumMod val="25000"/>
                  </a:schemeClr>
                </a:solidFill>
                <a:latin typeface="+mn-lt"/>
                <a:cs typeface="+mn-cs"/>
              </a:rPr>
              <a:t>возможность расширения производства без увеличения трудовых ресурсов. </a:t>
            </a:r>
          </a:p>
        </p:txBody>
      </p:sp>
    </p:spTree>
    <p:extLst>
      <p:ext uri="{BB962C8B-B14F-4D97-AF65-F5344CB8AC3E}">
        <p14:creationId xmlns:p14="http://schemas.microsoft.com/office/powerpoint/2010/main" val="307036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3622176" cy="8412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Содержание занятия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84784"/>
            <a:ext cx="842493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Историческая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справка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понятия и определения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Производственный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технологический процессы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преимущества автоматизации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производства</a:t>
            </a:r>
          </a:p>
        </p:txBody>
      </p:sp>
    </p:spTree>
    <p:extLst>
      <p:ext uri="{BB962C8B-B14F-4D97-AF65-F5344CB8AC3E}">
        <p14:creationId xmlns:p14="http://schemas.microsoft.com/office/powerpoint/2010/main" val="2712421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20" y="1211991"/>
            <a:ext cx="2732720" cy="3538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img2.joyreactor.cc/pics/comment/full/%D0%BF%D0%B5%D1%87%D0%B0%D1%82%D0%BD%D0%B0%D1%8F-%D0%BC%D0%B0%D1%88%D0%B8%D0%BD%D0%BA%D0%B0-%D0%B3%D0%B8%D1%84-%D0%B3%D1%80%D0%B0%D1%84%D0%BE%D0%BF%D0%BE%D1%81%D1%82%D1%80%D0%BE%D0%B8%D1%82%D0%B5%D0%BB%D1%8C-3687559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987503" y="3144923"/>
            <a:ext cx="2448272" cy="35418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11639" y="1301294"/>
            <a:ext cx="57961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XVIII в. швейцарские часовщики Пьер Дро и его сын Анри создали механического писца, выводившего гусиным пером фразы на бумаге; механического художника, рисовавшего головки и фигурки людей; механическую пианистку, исполнявшую на фисгармонии музыкальную пьесу. 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59955" y="461628"/>
            <a:ext cx="49979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«Автоматоны» Пьера Дро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https://a.d-cd.net/48dabes-9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687" y="3610518"/>
            <a:ext cx="4056385" cy="29606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736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:\докладъ г-на Индра\17.1.jpg"/>
          <p:cNvPicPr>
            <a:picLocks noChangeAspect="1" noChangeArrowheads="1"/>
          </p:cNvPicPr>
          <p:nvPr/>
        </p:nvPicPr>
        <p:blipFill rotWithShape="1">
          <a:blip r:embed="rId2" cstate="print"/>
          <a:srcRect r="7137"/>
          <a:stretch/>
        </p:blipFill>
        <p:spPr bwMode="auto">
          <a:xfrm>
            <a:off x="4716016" y="3429000"/>
            <a:ext cx="3816423" cy="3100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F:\докладъ г-на Индра\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556792"/>
            <a:ext cx="4104456" cy="4482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11960" y="1216137"/>
            <a:ext cx="48600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XVIII в. русский механик-самоучка И.П. Кулибин создал «театр автоматов», помещенный в часах величиной с яйцо. Каждый час в корпусе часов распахивались дверцы и можно было увидеть движущиеся под музыку фигурки. «Театр» этот хранится в Государственном Эрмитаже в Петербурге. 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54754" y="449824"/>
            <a:ext cx="68904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«Театр автоматов» Ивана Кулибина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982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412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Основные понятия и определения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15681" y="1340768"/>
            <a:ext cx="6120680" cy="50405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 АВТОМАТИЧЕСКИ РАБОТАЮЩЕЙ МАШИНЫ РАЗЛИЧАЮТ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Выноска со стрелкой вверх 3"/>
          <p:cNvSpPr/>
          <p:nvPr/>
        </p:nvSpPr>
        <p:spPr>
          <a:xfrm>
            <a:off x="1800773" y="2132856"/>
            <a:ext cx="2736304" cy="648072"/>
          </a:xfrm>
          <a:prstGeom prst="upArrow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РАБОЧИЙ ХОД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Выноска со стрелкой вверх 5"/>
          <p:cNvSpPr/>
          <p:nvPr/>
        </p:nvSpPr>
        <p:spPr>
          <a:xfrm>
            <a:off x="5094859" y="2132856"/>
            <a:ext cx="3029534" cy="648072"/>
          </a:xfrm>
          <a:prstGeom prst="upArrow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ХОЛОСТОЙ ХОД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4086747" y="3046505"/>
            <a:ext cx="2376264" cy="864096"/>
          </a:xfrm>
          <a:prstGeom prst="upArrow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ПЕРЕХОД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6643031" y="3046505"/>
            <a:ext cx="2376264" cy="864096"/>
          </a:xfrm>
          <a:prstGeom prst="upArrow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chemeClr val="tx1"/>
                </a:solidFill>
              </a:rPr>
              <a:t>ХОД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0739" y="2977207"/>
            <a:ext cx="21276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ВСПОМОГАТЕЛЬНЫЕ</a:t>
            </a:r>
            <a:endParaRPr lang="ru-RU" sz="1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8" y="3291884"/>
            <a:ext cx="5517184" cy="33774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83568" y="332656"/>
            <a:ext cx="7920880" cy="43204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ОЦЕНКА СОСТОЯНИЯ АВТОМАТИЗАЦИИ ТЕХНОЛОГИЧЕСКИХ ПРОЦЕССОВ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124744"/>
            <a:ext cx="77768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    Качественную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оценку производят по трем показателям: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r>
              <a:rPr lang="ru-RU" sz="2000" b="1" u="sng" dirty="0" smtClean="0">
                <a:solidFill>
                  <a:srgbClr val="002060"/>
                </a:solidFill>
                <a:latin typeface="+mn-lt"/>
                <a:cs typeface="+mn-cs"/>
              </a:rPr>
              <a:t>виду</a:t>
            </a:r>
            <a:r>
              <a:rPr lang="ru-RU" sz="2000" b="1" u="sng" dirty="0">
                <a:solidFill>
                  <a:srgbClr val="002060"/>
                </a:solidFill>
                <a:latin typeface="+mn-lt"/>
                <a:cs typeface="+mn-cs"/>
              </a:rPr>
              <a:t>, ступени, категории</a:t>
            </a:r>
            <a:r>
              <a:rPr lang="ru-RU" sz="2000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    По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виду различают </a:t>
            </a:r>
            <a:r>
              <a:rPr lang="ru-RU" sz="2000" b="1" u="sng" dirty="0">
                <a:solidFill>
                  <a:srgbClr val="002060"/>
                </a:solidFill>
                <a:latin typeface="+mn-lt"/>
                <a:cs typeface="+mn-cs"/>
              </a:rPr>
              <a:t>частичную и полную, единичную и комплексную, первичную и вторичную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cs typeface="+mn-cs"/>
              </a:rPr>
              <a:t>автоматизацию.</a:t>
            </a:r>
          </a:p>
          <a:p>
            <a:endParaRPr lang="ru-RU" sz="2000" b="1" dirty="0">
              <a:solidFill>
                <a:schemeClr val="tx2">
                  <a:lumMod val="75000"/>
                </a:schemeClr>
              </a:solidFill>
              <a:latin typeface="+mn-lt"/>
              <a:ea typeface="Calibri" panose="020F0502020204030204" pitchFamily="34" charset="0"/>
              <a:cs typeface="+mn-cs"/>
            </a:endParaRPr>
          </a:p>
          <a:p>
            <a:pPr algn="just"/>
            <a:r>
              <a:rPr lang="ru-RU" sz="2000" b="1" u="sng" dirty="0">
                <a:solidFill>
                  <a:srgbClr val="002060"/>
                </a:solidFill>
                <a:latin typeface="+mn-lt"/>
                <a:cs typeface="+mn-cs"/>
              </a:rPr>
              <a:t>Под частичной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автоматизацией понимают автоматизацию технологических процессов или их систем, при которой часть затрат энергии людей заменена затратами энергии неживой природы, включая управление.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algn="just"/>
            <a:endParaRPr lang="ru-RU" sz="20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algn="just"/>
            <a:r>
              <a:rPr lang="ru-RU" sz="2000" b="1" u="sng" dirty="0">
                <a:solidFill>
                  <a:srgbClr val="002060"/>
                </a:solidFill>
                <a:latin typeface="+mn-lt"/>
                <a:cs typeface="+mn-cs"/>
              </a:rPr>
              <a:t>Под полной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автоматизацией понимают автоматизацию технологических процессов и их систем, при которой все затраты людей заменены затратами неживой природы, исключая управление при механизации и включая его при автоматизации. </a:t>
            </a:r>
          </a:p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</a:p>
          <a:p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58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76672"/>
            <a:ext cx="828092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    </a:t>
            </a:r>
            <a:r>
              <a:rPr lang="ru-RU" sz="2000" b="1" u="sng" dirty="0">
                <a:solidFill>
                  <a:srgbClr val="002060"/>
                </a:solidFill>
                <a:latin typeface="+mn-lt"/>
                <a:cs typeface="+mn-cs"/>
              </a:rPr>
              <a:t>Под единичной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автоматизацией понимают частичную или полную автоматизацию одной первичной составной части технологических процессов или системы технологических процессов, включая управление при автоматизации.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algn="just"/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+mn-lt"/>
                <a:cs typeface="+mn-cs"/>
              </a:rPr>
              <a:t>    </a:t>
            </a:r>
            <a:r>
              <a:rPr lang="ru-RU" sz="2000" b="1" u="sng" dirty="0" smtClean="0">
                <a:solidFill>
                  <a:srgbClr val="002060"/>
                </a:solidFill>
                <a:latin typeface="+mn-lt"/>
                <a:cs typeface="+mn-cs"/>
              </a:rPr>
              <a:t>Под </a:t>
            </a:r>
            <a:r>
              <a:rPr lang="ru-RU" sz="2000" b="1" u="sng" dirty="0">
                <a:solidFill>
                  <a:srgbClr val="002060"/>
                </a:solidFill>
                <a:latin typeface="+mn-lt"/>
                <a:cs typeface="+mn-cs"/>
              </a:rPr>
              <a:t>комплексной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автоматизацией понимают частичную или полную автоматизацию двух или более первичных составных частей технологического процесса или системы технологических процессов, включая управление при автоматизации. В случае автоматизации всех без исключения первичных составных частей получают полнокомплексную автоматизацию.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algn="just"/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algn="just"/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+mn-cs"/>
              </a:rPr>
              <a:t>Автоматизация проводится часто в несколько этапов. </a:t>
            </a:r>
            <a:r>
              <a:rPr lang="ru-RU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+mn-cs"/>
              </a:rPr>
              <a:t>Под первичной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+mn-cs"/>
              </a:rPr>
              <a:t>автоматизацией понимают автоматизацию технологических процессов или их систем, в которых до проведения автоматизации использовалась только энергия людей. </a:t>
            </a:r>
            <a:r>
              <a:rPr lang="ru-RU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+mn-cs"/>
              </a:rPr>
              <a:t>Под вторичной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+mn-cs"/>
              </a:rPr>
              <a:t> автоматизацией понимают автоматизацию технологических процессов или их систем, в которых до ее проведения использовалась энергия людей, а также неживой природы. </a:t>
            </a:r>
          </a:p>
        </p:txBody>
      </p:sp>
    </p:spTree>
    <p:extLst>
      <p:ext uri="{BB962C8B-B14F-4D97-AF65-F5344CB8AC3E}">
        <p14:creationId xmlns:p14="http://schemas.microsoft.com/office/powerpoint/2010/main" val="362446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241" y="196614"/>
            <a:ext cx="8686800" cy="84124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Производственный и технологический процессы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Прямоугольник с одним вырезанным углом 12"/>
          <p:cNvSpPr/>
          <p:nvPr/>
        </p:nvSpPr>
        <p:spPr>
          <a:xfrm>
            <a:off x="467544" y="1340768"/>
            <a:ext cx="7992888" cy="864096"/>
          </a:xfrm>
          <a:prstGeom prst="snip1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</a:rPr>
              <a:t>ПРОИЗВОДСТВО 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</a:rPr>
              <a:t>— технико-организационное подразделение труда, предназначенного для получения продуктов труда.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2420888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u="sng" dirty="0" smtClean="0">
                <a:solidFill>
                  <a:srgbClr val="002060"/>
                </a:solidFill>
                <a:latin typeface="+mn-lt"/>
                <a:cs typeface="+mn-cs"/>
              </a:rPr>
              <a:t>ХАРАКТЕРИСТИКА ПРОИЗВОДСТВА</a:t>
            </a:r>
            <a:r>
              <a:rPr lang="ru-RU" b="1" dirty="0" smtClean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ВКЛЮЧАЕТ В СЕБЯ СЛЕДУЮЩУЮ ИНФОРМАЦИЮ О НЕМ: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номенклатура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продукции (станок, узел, деталь и др.);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объем продукции и режим ее выпуска;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вид процесса (механическая обработка, сборка, термообработка и др.);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элементный состав (цех, участок, отдел, службы и др.);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функции подразделений, структура их взаимодействия, иерархия подчиненности и степень автономности;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согласованная по структурным уровням и элементам система качественных, количественных, экономических и других показателей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4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751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241" y="196614"/>
            <a:ext cx="8686800" cy="84124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Производственный и технологический процессы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Прямоугольник с одним вырезанным углом 12"/>
          <p:cNvSpPr/>
          <p:nvPr/>
        </p:nvSpPr>
        <p:spPr>
          <a:xfrm>
            <a:off x="467544" y="1340768"/>
            <a:ext cx="7992888" cy="1080120"/>
          </a:xfrm>
          <a:prstGeom prst="snip1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</a:rPr>
              <a:t>ПРОИЗВОДСТВЕННЫЙ ПРОЦЕСС — 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</a:rPr>
              <a:t>это совокупность действий, необходимых для выпуска готовых изделий из полуфабрикатов или связанных с функционированием производственного подразделения. </a:t>
            </a:r>
            <a:endParaRPr lang="ru-RU" b="1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2564904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К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основным этапам </a:t>
            </a:r>
            <a:r>
              <a:rPr lang="ru-RU" b="1" u="sng" dirty="0" smtClean="0">
                <a:solidFill>
                  <a:srgbClr val="002060"/>
                </a:solidFill>
                <a:latin typeface="+mn-lt"/>
                <a:cs typeface="+mn-cs"/>
              </a:rPr>
              <a:t>ПРОИЗВОДСТВЕННОГО ПРОЦЕССА </a:t>
            </a:r>
            <a:r>
              <a:rPr lang="ru-RU" b="1" dirty="0" smtClean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могут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быть отнесены следующие: 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получение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и складирование заготовок, 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доставка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их к рабочим позициям (местам), 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различные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виды обработки, 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перемещение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полуфабрикатов между рабочими позициями (местами), 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контроль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качества, 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хранение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на складах, 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сборка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изделий, 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испытание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, 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регулировка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, 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окраска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, 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отделка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, 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упаковка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и отправка. </a:t>
            </a:r>
          </a:p>
        </p:txBody>
      </p:sp>
    </p:spTree>
    <p:extLst>
      <p:ext uri="{BB962C8B-B14F-4D97-AF65-F5344CB8AC3E}">
        <p14:creationId xmlns:p14="http://schemas.microsoft.com/office/powerpoint/2010/main" val="37176729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1601</TotalTime>
  <Words>1113</Words>
  <Application>Microsoft Office PowerPoint</Application>
  <PresentationFormat>Экран (4:3)</PresentationFormat>
  <Paragraphs>103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Franklin Gothic Book</vt:lpstr>
      <vt:lpstr>Franklin Gothic Medium</vt:lpstr>
      <vt:lpstr>Times New Roman</vt:lpstr>
      <vt:lpstr>Wingdings</vt:lpstr>
      <vt:lpstr>Wingdings 2</vt:lpstr>
      <vt:lpstr>Трек</vt:lpstr>
      <vt:lpstr>Понятие об автоматизации технологических процессов</vt:lpstr>
      <vt:lpstr>Содержание занятия</vt:lpstr>
      <vt:lpstr>Презентация PowerPoint</vt:lpstr>
      <vt:lpstr>Презентация PowerPoint</vt:lpstr>
      <vt:lpstr>Основные понятия и определения</vt:lpstr>
      <vt:lpstr>Презентация PowerPoint</vt:lpstr>
      <vt:lpstr>Презентация PowerPoint</vt:lpstr>
      <vt:lpstr>Производственный и технологический процессы</vt:lpstr>
      <vt:lpstr>Производственный и технологический процессы</vt:lpstr>
      <vt:lpstr>Производственный и технологический процессы</vt:lpstr>
      <vt:lpstr>Производственный и технологический процессы</vt:lpstr>
      <vt:lpstr>Производственный и технологический процессы</vt:lpstr>
      <vt:lpstr>Производственный и технологический процессы</vt:lpstr>
      <vt:lpstr>Производственный и технологический процессы</vt:lpstr>
      <vt:lpstr>Основные преимущества автоматизации производства</vt:lpstr>
      <vt:lpstr>Основные преимущества автоматизации производства</vt:lpstr>
    </vt:vector>
  </TitlesOfParts>
  <Company>СГТУ имени Гагарина Ю.А.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0902714</dc:creator>
  <cp:lastModifiedBy>Анна Редкокашина</cp:lastModifiedBy>
  <cp:revision>82</cp:revision>
  <dcterms:created xsi:type="dcterms:W3CDTF">2013-03-15T07:55:40Z</dcterms:created>
  <dcterms:modified xsi:type="dcterms:W3CDTF">2022-08-21T12:03:51Z</dcterms:modified>
</cp:coreProperties>
</file>