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306" r:id="rId2"/>
    <p:sldId id="305" r:id="rId3"/>
    <p:sldId id="318" r:id="rId4"/>
    <p:sldId id="317" r:id="rId5"/>
    <p:sldId id="329" r:id="rId6"/>
    <p:sldId id="330" r:id="rId7"/>
    <p:sldId id="331" r:id="rId8"/>
    <p:sldId id="33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2E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2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4977B-83B5-4C57-8C1E-8852EE5015C8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fld id="{8B1BCB7B-4452-42C6-95C7-2FBE59715F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8496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2330A-870E-448A-9819-75D127B557D1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43270-D2EE-4400-A1D9-F3FE65E976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9348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94FF6-FCD9-4903-A042-DFEFDD918C5B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EAD813-EAFD-43C3-BEB2-509C2599478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9968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9E6D5-324A-4FE0-BD9B-7CF619C99636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fld id="{98D78EA7-6535-4C29-92FD-1933785A92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64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EC60A-907F-42CB-A6B6-0F2553F259D6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941C8-A710-4EB0-85AF-5931027A35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44682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73DF9-0BD9-4C49-97CB-B09727868CC5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85CF9-B60A-4B7B-BEF5-AFC55B8745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2753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C41D5-C110-4412-9B82-7AFBFB0D5BD0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fld id="{F2D3C5A1-B9C4-4FBF-982A-3948254A29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12377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1D9FB-6E17-47EB-8DDF-22B7E6723D4F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441E8E-888F-4752-868B-F4AF120822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933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EB2F4-9941-4700-A308-BF13C752D6FC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ECD26F-6015-409C-9280-FA5C25481F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0156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199C3-D210-43A8-995E-E378007345E3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7A430-08AC-4C00-9C9F-5D83B49EAE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1485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0FD8A-53DB-4075-BE49-A03612ECEA85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FFAA2-3AFE-4BC5-B7BD-F4BB6621095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2663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60617E-742D-4408-91D5-C80A72E28A1D}" type="datetimeFigureOut">
              <a:rPr lang="ru-RU"/>
              <a:pPr>
                <a:defRPr/>
              </a:pPr>
              <a:t>21.08.2022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648F67"/>
                </a:solidFill>
                <a:latin typeface="Franklin Gothic Book" panose="020B0503020102020204" pitchFamily="34" charset="0"/>
              </a:defRPr>
            </a:lvl1pPr>
          </a:lstStyle>
          <a:p>
            <a:fld id="{9C2C4559-18BE-4C7F-961E-AAED11F47604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57" r:id="rId4"/>
    <p:sldLayoutId id="2147483963" r:id="rId5"/>
    <p:sldLayoutId id="2147483958" r:id="rId6"/>
    <p:sldLayoutId id="2147483964" r:id="rId7"/>
    <p:sldLayoutId id="2147483965" r:id="rId8"/>
    <p:sldLayoutId id="2147483966" r:id="rId9"/>
    <p:sldLayoutId id="2147483959" r:id="rId10"/>
    <p:sldLayoutId id="21474839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ый треугольник 11"/>
          <p:cNvSpPr/>
          <p:nvPr/>
        </p:nvSpPr>
        <p:spPr>
          <a:xfrm rot="5400000">
            <a:off x="250825" y="260350"/>
            <a:ext cx="914400" cy="91440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Прямоугольный треугольник 12"/>
          <p:cNvSpPr/>
          <p:nvPr/>
        </p:nvSpPr>
        <p:spPr>
          <a:xfrm rot="16200000">
            <a:off x="7885113" y="5589588"/>
            <a:ext cx="914400" cy="914400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95020" y="2208075"/>
            <a:ext cx="6635991" cy="838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4400" dirty="0">
                <a:solidFill>
                  <a:schemeClr val="tx1"/>
                </a:solidFill>
              </a:rPr>
              <a:t>Применение информационных систем в сельском хозяйстве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092280" y="476672"/>
            <a:ext cx="180823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 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endParaRPr lang="ru-RU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046275"/>
            <a:ext cx="4838700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78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3622176" cy="84124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400" b="1" i="1" dirty="0">
                <a:solidFill>
                  <a:schemeClr val="accent3">
                    <a:lumMod val="75000"/>
                  </a:schemeClr>
                </a:solidFill>
              </a:rPr>
              <a:t>Содержание занятия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340768"/>
            <a:ext cx="84249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AutoNum type="arabicPeriod"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Информационная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поддержка принятия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решений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Планирование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агротехнических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операций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Мониторинг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агротехнических операций и состояния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посевов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конечного результата и составление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отчетов</a:t>
            </a:r>
          </a:p>
          <a:p>
            <a:pPr marL="342900" indent="-342900">
              <a:spcAft>
                <a:spcPts val="0"/>
              </a:spcAft>
              <a:buAutoNum type="arabicPeriod"/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AutoNum type="arabicPeriod"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агропромышленном комплексе в мире</a:t>
            </a:r>
          </a:p>
        </p:txBody>
      </p:sp>
    </p:spTree>
    <p:extLst>
      <p:ext uri="{BB962C8B-B14F-4D97-AF65-F5344CB8AC3E}">
        <p14:creationId xmlns:p14="http://schemas.microsoft.com/office/powerpoint/2010/main" val="2712421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73993" y="404664"/>
            <a:ext cx="63169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Геоинформационные технологии</a:t>
            </a:r>
            <a:endParaRPr lang="ru-RU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9" name="Рисунок 8" descr="Картинки по запросу цифровизация агропромышленного комплекс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14" y="1700808"/>
            <a:ext cx="4680520" cy="41044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5083634" y="1552433"/>
            <a:ext cx="3600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информационная поддержка принятия решений;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планирование агротехнических операций;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мониторинг агротехнических операций и состояния посевов;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прогнозирование урожайности культур и оценка потерь;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планирование, мониторинг и анализ использования техники.</a:t>
            </a:r>
            <a:endParaRPr lang="ru-RU" sz="16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736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95536" y="476672"/>
            <a:ext cx="81359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Информационная поддержка принятия решений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340768"/>
            <a:ext cx="799192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обеспечения руководителей комплексом необходимой для принятия управленческих решений информации </a:t>
            </a: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платформе ГИС создается база данных, содержащая</a:t>
            </a: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accent6">
                  <a:lumMod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цифровую модель местности, на которой осуществляются агротехнические операции;</a:t>
            </a:r>
            <a:endParaRPr lang="ru-RU" dirty="0">
              <a:solidFill>
                <a:schemeClr val="accent6">
                  <a:lumMod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сведения о дистанционном зондировании;</a:t>
            </a:r>
            <a:endParaRPr lang="ru-RU" dirty="0">
              <a:solidFill>
                <a:schemeClr val="accent6">
                  <a:lumMod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информацию о свойствах и характеристиках почв;</a:t>
            </a:r>
            <a:endParaRPr lang="ru-RU" dirty="0">
              <a:solidFill>
                <a:schemeClr val="accent6">
                  <a:lumMod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карты посевов по годам;</a:t>
            </a:r>
            <a:endParaRPr lang="ru-RU" dirty="0">
              <a:solidFill>
                <a:schemeClr val="accent6">
                  <a:lumMod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историю обработки полей и т.д.</a:t>
            </a:r>
            <a:endParaRPr lang="ru-RU" dirty="0">
              <a:solidFill>
                <a:schemeClr val="accent6">
                  <a:lumMod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982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95536" y="476672"/>
            <a:ext cx="70562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Планирование агротехнических операций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196752"/>
            <a:ext cx="799192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Агротехническое планирование включает в себя следующие </a:t>
            </a: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виды работ</a:t>
            </a: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Aft>
                <a:spcPts val="0"/>
              </a:spcAft>
            </a:pPr>
            <a:endParaRPr lang="ru-RU" sz="2400" dirty="0">
              <a:solidFill>
                <a:schemeClr val="accent6">
                  <a:lumMod val="2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расчет </a:t>
            </a:r>
            <a:r>
              <a:rPr lang="ru-RU" sz="2400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потенциала и эффективности кадров и земельных ресурсов;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обмер </a:t>
            </a:r>
            <a:r>
              <a:rPr lang="ru-RU" sz="2400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полей (например, путем объезда по контуру с высокоточным GPS-оборудованием с максимальной точностью 1–3 см.);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составление </a:t>
            </a:r>
            <a:r>
              <a:rPr lang="ru-RU" sz="2400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структуры посевных площадей и севооборотов в формате векторной электронной карты;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</a:t>
            </a:r>
            <a:r>
              <a:rPr lang="ru-RU" sz="2400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потребности в технике и оборудовании;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расчет </a:t>
            </a:r>
            <a:r>
              <a:rPr lang="ru-RU" sz="2400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необходимого количества удобрений;</a:t>
            </a: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</a:t>
            </a:r>
            <a:r>
              <a:rPr lang="ru-RU" sz="2400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очередности операций обработки почвы, внесения удобрений и средств защиты.</a:t>
            </a:r>
          </a:p>
        </p:txBody>
      </p:sp>
    </p:spTree>
    <p:extLst>
      <p:ext uri="{BB962C8B-B14F-4D97-AF65-F5344CB8AC3E}">
        <p14:creationId xmlns:p14="http://schemas.microsoft.com/office/powerpoint/2010/main" val="1999854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67544" y="260648"/>
            <a:ext cx="57935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Мониторинг агротехнических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операций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состояния посевов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1467" y="1412776"/>
            <a:ext cx="799192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мониторинга важны данные агрохимического анализа почв по каждому рабочему участку поля. </a:t>
            </a:r>
            <a:endParaRPr lang="ru-RU" sz="2400" dirty="0" smtClean="0">
              <a:solidFill>
                <a:schemeClr val="accent6">
                  <a:lumMod val="2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Они </a:t>
            </a:r>
            <a:r>
              <a:rPr lang="ru-RU" sz="2400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могут быть </a:t>
            </a:r>
            <a:r>
              <a:rPr lang="ru-RU" sz="2400" b="1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получены двумя способами</a:t>
            </a: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Aft>
                <a:spcPts val="0"/>
              </a:spcAft>
            </a:pPr>
            <a:endParaRPr lang="ru-RU" sz="2400" dirty="0">
              <a:solidFill>
                <a:schemeClr val="accent6">
                  <a:lumMod val="2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Tx/>
              <a:buChar char="-"/>
            </a:pP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результате собственных изысканий с применением пробоотборников и лабораторий по анализу проб</a:t>
            </a: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spcAft>
                <a:spcPts val="0"/>
              </a:spcAft>
              <a:buFontTx/>
              <a:buChar char="-"/>
            </a:pPr>
            <a:endParaRPr lang="ru-RU" sz="2400" dirty="0">
              <a:solidFill>
                <a:schemeClr val="accent6">
                  <a:lumMod val="2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 результате агрохимических обследований, выполненных специализированной организацией.</a:t>
            </a:r>
          </a:p>
        </p:txBody>
      </p:sp>
    </p:spTree>
    <p:extLst>
      <p:ext uri="{BB962C8B-B14F-4D97-AF65-F5344CB8AC3E}">
        <p14:creationId xmlns:p14="http://schemas.microsoft.com/office/powerpoint/2010/main" val="3715703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23528" y="476672"/>
            <a:ext cx="86853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конечного результата и составление отчетов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1628800"/>
            <a:ext cx="799192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 smtClean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С </a:t>
            </a:r>
            <a:r>
              <a:rPr lang="ru-RU" sz="2400" dirty="0">
                <a:solidFill>
                  <a:schemeClr val="accent6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помощью ГИС удобно проводить анализ всех проведенных агротехнических операций и отображение этой информации в виде карт, таблиц, графиков. Учитывается поступление продукции с полей, реализация зерна с поля и с тока. При этом данные могут собираться как с диспетчерского центра, так и сниматься с электронных весов, установленных на складах или токах. Принимается во внимание расходование пестицидов и удобрений. Изучается объем расходования семян при посеве.</a:t>
            </a:r>
          </a:p>
        </p:txBody>
      </p:sp>
    </p:spTree>
    <p:extLst>
      <p:ext uri="{BB962C8B-B14F-4D97-AF65-F5344CB8AC3E}">
        <p14:creationId xmlns:p14="http://schemas.microsoft.com/office/powerpoint/2010/main" val="3119199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971600" y="476672"/>
            <a:ext cx="7381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 в агропромышленном комплексе в мире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789953" y="5949280"/>
            <a:ext cx="3744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Дрон сажающий деревья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Дрон, сажающий деревья. Источник: itc.u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96752"/>
            <a:ext cx="7632848" cy="4824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768836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1660</TotalTime>
  <Words>339</Words>
  <Application>Microsoft Office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Franklin Gothic Book</vt:lpstr>
      <vt:lpstr>Franklin Gothic Medium</vt:lpstr>
      <vt:lpstr>Times New Roman</vt:lpstr>
      <vt:lpstr>Wingdings</vt:lpstr>
      <vt:lpstr>Wingdings 2</vt:lpstr>
      <vt:lpstr>Трек</vt:lpstr>
      <vt:lpstr>Применение информационных систем в сельском хозяйстве</vt:lpstr>
      <vt:lpstr>Содержание занятия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СГТУ имени Гагарина Ю.А.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0902714</dc:creator>
  <cp:lastModifiedBy>Анна Редкокашина</cp:lastModifiedBy>
  <cp:revision>86</cp:revision>
  <dcterms:created xsi:type="dcterms:W3CDTF">2013-03-15T07:55:40Z</dcterms:created>
  <dcterms:modified xsi:type="dcterms:W3CDTF">2022-08-21T14:17:09Z</dcterms:modified>
</cp:coreProperties>
</file>